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8"/>
  </p:notesMasterIdLst>
  <p:sldIdLst>
    <p:sldId id="256" r:id="rId2"/>
    <p:sldId id="257" r:id="rId3"/>
    <p:sldId id="258" r:id="rId4"/>
    <p:sldId id="259" r:id="rId5"/>
    <p:sldId id="260" r:id="rId6"/>
    <p:sldId id="272" r:id="rId7"/>
    <p:sldId id="262" r:id="rId8"/>
    <p:sldId id="267" r:id="rId9"/>
    <p:sldId id="268" r:id="rId10"/>
    <p:sldId id="266" r:id="rId11"/>
    <p:sldId id="263" r:id="rId12"/>
    <p:sldId id="264" r:id="rId13"/>
    <p:sldId id="273" r:id="rId14"/>
    <p:sldId id="274" r:id="rId15"/>
    <p:sldId id="269" r:id="rId16"/>
    <p:sldId id="271" r:id="rId17"/>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E3818"/>
    <a:srgbClr val="49997C"/>
    <a:srgbClr val="047AB0"/>
    <a:srgbClr val="C9331E"/>
    <a:srgbClr val="B41264"/>
    <a:srgbClr val="DC863A"/>
    <a:srgbClr val="CBA907"/>
    <a:srgbClr val="C93311"/>
    <a:srgbClr val="5789D6"/>
    <a:srgbClr val="37AC0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wholeTbl>
    <a:band2H>
      <a:tcTxStyle/>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25400" cap="flat">
              <a:solidFill>
                <a:srgbClr val="000000"/>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firstCol>
    <a:lastRow>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lastRow>
    <a:firstRow>
      <a:tcTxStyle b="on"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solidFill>
            <a:schemeClr val="accent1">
              <a:lumOff val="16847"/>
            </a:schemeClr>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a:tcStyle>
        <a:tcBdr/>
        <a:fill>
          <a:solidFill>
            <a:srgbClr val="EDEEEE"/>
          </a:solidFill>
        </a:fill>
      </a:tcStyle>
    </a:band2H>
    <a:firstCol>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solidFill>
            <a:srgbClr val="88FA4F"/>
          </a:solid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chemeClr val="accent3"/>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127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rgbClr val="60D937"/>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wholeTbl>
    <a:band2H>
      <a:tcTxStyle/>
      <a:tcStyle>
        <a:tcBdr/>
        <a:fill>
          <a:solidFill>
            <a:schemeClr val="accent4">
              <a:hueOff val="348544"/>
              <a:lumOff val="7139"/>
            </a:schemeClr>
          </a:solidFill>
        </a:fill>
      </a:tcStyle>
    </a:band2H>
    <a:firstCol>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8BB00"/>
          </a:solidFill>
        </a:fill>
      </a:tcStyle>
    </a:firstCol>
    <a:la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38100" cap="flat">
              <a:solidFill>
                <a:srgbClr val="F8BA00"/>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lastRow>
    <a:fir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940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464646"/>
              </a:solidFill>
              <a:prstDash val="solid"/>
              <a:miter lim="400000"/>
            </a:ln>
          </a:left>
          <a:right>
            <a:ln w="12700" cap="flat">
              <a:solidFill>
                <a:srgbClr val="464646"/>
              </a:solidFill>
              <a:prstDash val="solid"/>
              <a:miter lim="400000"/>
            </a:ln>
          </a:right>
          <a:top>
            <a:ln w="12700" cap="flat">
              <a:solidFill>
                <a:srgbClr val="464646"/>
              </a:solidFill>
              <a:prstDash val="solid"/>
              <a:miter lim="400000"/>
            </a:ln>
          </a:top>
          <a:bottom>
            <a:ln w="12700" cap="flat">
              <a:solidFill>
                <a:srgbClr val="464646"/>
              </a:solidFill>
              <a:prstDash val="solid"/>
              <a:miter lim="400000"/>
            </a:ln>
          </a:bottom>
          <a:insideH>
            <a:ln w="12700" cap="flat">
              <a:solidFill>
                <a:srgbClr val="464646"/>
              </a:solidFill>
              <a:prstDash val="solid"/>
              <a:miter lim="400000"/>
            </a:ln>
          </a:insideH>
          <a:insideV>
            <a:ln w="12700" cap="flat">
              <a:solidFill>
                <a:srgbClr val="464646"/>
              </a:solidFill>
              <a:prstDash val="solid"/>
              <a:miter lim="400000"/>
            </a:ln>
          </a:insideV>
        </a:tcBdr>
        <a:fill>
          <a:noFill/>
        </a:fill>
      </a:tcStyle>
    </a:wholeTbl>
    <a:band2H>
      <a:tcTxStyle/>
      <a:tcStyle>
        <a:tcBdr/>
        <a:fill>
          <a:solidFill>
            <a:srgbClr val="D4D5D5"/>
          </a:solidFill>
        </a:fill>
      </a:tcStyle>
    </a:band2H>
    <a:firstCol>
      <a:tcTxStyle b="on" i="off">
        <a:fontRef idx="minor">
          <a:srgbClr val="FFFFFF"/>
        </a:fontRef>
        <a:srgbClr val="FFFFFF"/>
      </a:tcTxStyle>
      <a:tcStyle>
        <a:tcBdr>
          <a:left>
            <a:ln w="12700" cap="flat">
              <a:solidFill>
                <a:srgbClr val="5E5E5E"/>
              </a:solidFill>
              <a:prstDash val="solid"/>
              <a:miter lim="400000"/>
            </a:ln>
          </a:left>
          <a:right>
            <a:ln w="12700" cap="flat">
              <a:solidFill>
                <a:srgbClr val="A6AAA9"/>
              </a:solidFill>
              <a:prstDash val="solid"/>
              <a:miter lim="400000"/>
            </a:ln>
          </a:right>
          <a:top>
            <a:ln w="12700" cap="flat">
              <a:solidFill>
                <a:srgbClr val="C3C3C3"/>
              </a:solidFill>
              <a:prstDash val="solid"/>
              <a:miter lim="400000"/>
            </a:ln>
          </a:top>
          <a:bottom>
            <a:ln w="12700" cap="flat">
              <a:solidFill>
                <a:srgbClr val="C3C3C3"/>
              </a:solidFill>
              <a:prstDash val="solid"/>
              <a:miter lim="400000"/>
            </a:ln>
          </a:bottom>
          <a:insideH>
            <a:ln w="12700" cap="flat">
              <a:solidFill>
                <a:srgbClr val="C3C3C3"/>
              </a:solidFill>
              <a:prstDash val="solid"/>
              <a:miter lim="400000"/>
            </a:ln>
          </a:insideH>
          <a:insideV>
            <a:ln w="12700" cap="flat">
              <a:solidFill>
                <a:srgbClr val="C3C3C3"/>
              </a:solidFill>
              <a:prstDash val="solid"/>
              <a:miter lim="400000"/>
            </a:ln>
          </a:insideV>
        </a:tcBdr>
        <a:fill>
          <a:solidFill>
            <a:srgbClr val="CB2A7B"/>
          </a:solidFill>
        </a:fill>
      </a:tcStyle>
    </a:firstCol>
    <a:lastRow>
      <a:tcTxStyle b="on" i="off">
        <a:fontRef idx="minor">
          <a:srgbClr val="000000"/>
        </a:fontRef>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38100" cap="flat">
              <a:solidFill>
                <a:srgbClr val="CB297B"/>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rgbClr val="FFFFFF"/>
          </a:solidFill>
        </a:fill>
      </a:tcStyle>
    </a:lastRow>
    <a:fir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5E5E5E"/>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991A5F"/>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wholeTbl>
    <a:band2H>
      <a:tcTxStyle/>
      <a:tcStyle>
        <a:tcBdr/>
        <a:fill>
          <a:solidFill>
            <a:srgbClr val="EDEEEE"/>
          </a:solidFill>
        </a:fill>
      </a:tcStyle>
    </a:band2H>
    <a:firstCol>
      <a:tcTxStyle b="on" i="off">
        <a:fontRef idx="minor">
          <a:srgbClr val="000000"/>
        </a:fontRef>
        <a:srgbClr val="000000"/>
      </a:tcTxStyle>
      <a:tcStyle>
        <a:tcBdr>
          <a:left>
            <a:ln w="12700" cap="flat">
              <a:solidFill>
                <a:srgbClr val="6C6C6C"/>
              </a:solidFill>
              <a:prstDash val="solid"/>
              <a:miter lim="400000"/>
            </a:ln>
          </a:left>
          <a:right>
            <a:ln w="254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6C6C6C"/>
              </a:solidFill>
              <a:prstDash val="solid"/>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6C6C6C"/>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D6DCE0"/>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798"/>
    <p:restoredTop sz="94583"/>
  </p:normalViewPr>
  <p:slideViewPr>
    <p:cSldViewPr snapToGrid="0">
      <p:cViewPr varScale="1">
        <p:scale>
          <a:sx n="55" d="100"/>
          <a:sy n="55" d="100"/>
        </p:scale>
        <p:origin x="288" y="2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8" name="Shape 148"/>
          <p:cNvSpPr>
            <a:spLocks noGrp="1" noRot="1" noChangeAspect="1"/>
          </p:cNvSpPr>
          <p:nvPr>
            <p:ph type="sldImg"/>
          </p:nvPr>
        </p:nvSpPr>
        <p:spPr>
          <a:xfrm>
            <a:off x="1143000" y="685800"/>
            <a:ext cx="4572000" cy="3429000"/>
          </a:xfrm>
          <a:prstGeom prst="rect">
            <a:avLst/>
          </a:prstGeom>
        </p:spPr>
        <p:txBody>
          <a:bodyPr/>
          <a:lstStyle/>
          <a:p>
            <a:endParaRPr/>
          </a:p>
        </p:txBody>
      </p:sp>
      <p:sp>
        <p:nvSpPr>
          <p:cNvPr id="149" name="Shape 149"/>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29037274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1854836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30321211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9258268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TW" dirty="0"/>
          </a:p>
        </p:txBody>
      </p:sp>
    </p:spTree>
    <p:extLst>
      <p:ext uri="{BB962C8B-B14F-4D97-AF65-F5344CB8AC3E}">
        <p14:creationId xmlns:p14="http://schemas.microsoft.com/office/powerpoint/2010/main" val="7572318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p:spTree>
      <p:nvGrpSpPr>
        <p:cNvPr id="1" name=""/>
        <p:cNvGrpSpPr/>
        <p:nvPr/>
      </p:nvGrpSpPr>
      <p:grpSpPr>
        <a:xfrm>
          <a:off x="0" y="0"/>
          <a:ext cx="0" cy="0"/>
          <a:chOff x="0" y="0"/>
          <a:chExt cx="0" cy="0"/>
        </a:xfrm>
      </p:grpSpPr>
      <p:sp>
        <p:nvSpPr>
          <p:cNvPr id="11" name="Author and Date"/>
          <p:cNvSpPr txBox="1">
            <a:spLocks noGrp="1"/>
          </p:cNvSpPr>
          <p:nvPr>
            <p:ph type="body" sz="quarter" idx="21" hasCustomPrompt="1"/>
          </p:nvPr>
        </p:nvSpPr>
        <p:spPr>
          <a:xfrm>
            <a:off x="1201340" y="11859862"/>
            <a:ext cx="21971003" cy="636979"/>
          </a:xfrm>
          <a:prstGeom prst="rect">
            <a:avLst/>
          </a:prstGeom>
        </p:spPr>
        <p:txBody>
          <a:bodyPr lIns="45719" tIns="45719" rIns="45719" bIns="45719"/>
          <a:lstStyle>
            <a:lvl1pPr marL="0" indent="0" defTabSz="825500">
              <a:lnSpc>
                <a:spcPct val="100000"/>
              </a:lnSpc>
              <a:spcBef>
                <a:spcPts val="0"/>
              </a:spcBef>
              <a:buSzTx/>
              <a:buNone/>
              <a:defRPr sz="3600" b="1"/>
            </a:lvl1pPr>
          </a:lstStyle>
          <a:p>
            <a:r>
              <a:t>Author and Date</a:t>
            </a:r>
          </a:p>
        </p:txBody>
      </p:sp>
      <p:sp>
        <p:nvSpPr>
          <p:cNvPr id="12" name="Presentation Title"/>
          <p:cNvSpPr txBox="1">
            <a:spLocks noGrp="1"/>
          </p:cNvSpPr>
          <p:nvPr>
            <p:ph type="title" hasCustomPrompt="1"/>
          </p:nvPr>
        </p:nvSpPr>
        <p:spPr>
          <a:xfrm>
            <a:off x="1206496" y="2574991"/>
            <a:ext cx="21971004" cy="4648201"/>
          </a:xfrm>
          <a:prstGeom prst="rect">
            <a:avLst/>
          </a:prstGeom>
        </p:spPr>
        <p:txBody>
          <a:bodyPr anchor="b"/>
          <a:lstStyle>
            <a:lvl1pPr>
              <a:defRPr sz="11600" spc="-232"/>
            </a:lvl1pPr>
          </a:lstStyle>
          <a:p>
            <a:r>
              <a:t>Presentation Title</a:t>
            </a:r>
          </a:p>
        </p:txBody>
      </p:sp>
      <p:sp>
        <p:nvSpPr>
          <p:cNvPr id="13" name="Body Level One…"/>
          <p:cNvSpPr txBox="1">
            <a:spLocks noGrp="1"/>
          </p:cNvSpPr>
          <p:nvPr>
            <p:ph type="body" sz="quarter" idx="1" hasCustomPrompt="1"/>
          </p:nvPr>
        </p:nvSpPr>
        <p:spPr>
          <a:xfrm>
            <a:off x="1201342" y="7223190"/>
            <a:ext cx="21971001" cy="1905001"/>
          </a:xfrm>
          <a:prstGeom prst="rect">
            <a:avLst/>
          </a:prstGeom>
        </p:spPr>
        <p:txBody>
          <a:bodyPr/>
          <a:lstStyle>
            <a:lvl1pPr marL="0" indent="0" defTabSz="825500">
              <a:lnSpc>
                <a:spcPct val="100000"/>
              </a:lnSpc>
              <a:spcBef>
                <a:spcPts val="0"/>
              </a:spcBef>
              <a:buSzTx/>
              <a:buNone/>
              <a:defRPr sz="5500" b="1"/>
            </a:lvl1pPr>
            <a:lvl2pPr marL="0" indent="457200" defTabSz="825500">
              <a:lnSpc>
                <a:spcPct val="100000"/>
              </a:lnSpc>
              <a:spcBef>
                <a:spcPts val="0"/>
              </a:spcBef>
              <a:buSzTx/>
              <a:buNone/>
              <a:defRPr sz="5500" b="1"/>
            </a:lvl2pPr>
            <a:lvl3pPr marL="0" indent="914400" defTabSz="825500">
              <a:lnSpc>
                <a:spcPct val="100000"/>
              </a:lnSpc>
              <a:spcBef>
                <a:spcPts val="0"/>
              </a:spcBef>
              <a:buSzTx/>
              <a:buNone/>
              <a:defRPr sz="5500" b="1"/>
            </a:lvl3pPr>
            <a:lvl4pPr marL="0" indent="1371600" defTabSz="825500">
              <a:lnSpc>
                <a:spcPct val="100000"/>
              </a:lnSpc>
              <a:spcBef>
                <a:spcPts val="0"/>
              </a:spcBef>
              <a:buSzTx/>
              <a:buNone/>
              <a:defRPr sz="5500" b="1"/>
            </a:lvl4pPr>
            <a:lvl5pPr marL="0" indent="1828800" defTabSz="825500">
              <a:lnSpc>
                <a:spcPct val="100000"/>
              </a:lnSpc>
              <a:spcBef>
                <a:spcPts val="0"/>
              </a:spcBef>
              <a:buSzTx/>
              <a:buNone/>
              <a:defRPr sz="5500" b="1"/>
            </a:lvl5pPr>
          </a:lstStyle>
          <a:p>
            <a:r>
              <a:t>Presentation Subtitle</a:t>
            </a:r>
          </a:p>
          <a:p>
            <a:pPr lvl="1"/>
            <a:endParaRPr/>
          </a:p>
          <a:p>
            <a:pPr lvl="2"/>
            <a:endParaRPr/>
          </a:p>
          <a:p>
            <a:pPr lvl="3"/>
            <a:endParaRPr/>
          </a:p>
          <a:p>
            <a:pPr lvl="4"/>
            <a:endParaRPr/>
          </a:p>
        </p:txBody>
      </p:sp>
      <p:sp>
        <p:nvSpPr>
          <p:cNvPr id="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Statement">
    <p:spTree>
      <p:nvGrpSpPr>
        <p:cNvPr id="1" name=""/>
        <p:cNvGrpSpPr/>
        <p:nvPr/>
      </p:nvGrpSpPr>
      <p:grpSpPr>
        <a:xfrm>
          <a:off x="0" y="0"/>
          <a:ext cx="0" cy="0"/>
          <a:chOff x="0" y="0"/>
          <a:chExt cx="0" cy="0"/>
        </a:xfrm>
      </p:grpSpPr>
      <p:sp>
        <p:nvSpPr>
          <p:cNvPr id="98" name="Body Level One…"/>
          <p:cNvSpPr txBox="1">
            <a:spLocks noGrp="1"/>
          </p:cNvSpPr>
          <p:nvPr>
            <p:ph type="body" sz="half" idx="1" hasCustomPrompt="1"/>
          </p:nvPr>
        </p:nvSpPr>
        <p:spPr>
          <a:xfrm>
            <a:off x="1206500" y="4920843"/>
            <a:ext cx="21971000" cy="3874314"/>
          </a:xfrm>
          <a:prstGeom prst="rect">
            <a:avLst/>
          </a:prstGeom>
        </p:spPr>
        <p:txBody>
          <a:bodyPr anchor="ctr"/>
          <a:lstStyle>
            <a:lvl1pPr marL="0" indent="0" algn="ctr">
              <a:lnSpc>
                <a:spcPct val="80000"/>
              </a:lnSpc>
              <a:spcBef>
                <a:spcPts val="0"/>
              </a:spcBef>
              <a:buSzTx/>
              <a:buNone/>
              <a:defRPr sz="11600" spc="-232">
                <a:latin typeface="Helvetica Neue Medium"/>
                <a:ea typeface="Helvetica Neue Medium"/>
                <a:cs typeface="Helvetica Neue Medium"/>
                <a:sym typeface="Helvetica Neue Medium"/>
              </a:defRPr>
            </a:lvl1pPr>
            <a:lvl2pPr marL="0" indent="457200" algn="ctr">
              <a:lnSpc>
                <a:spcPct val="80000"/>
              </a:lnSpc>
              <a:spcBef>
                <a:spcPts val="0"/>
              </a:spcBef>
              <a:buSzTx/>
              <a:buNone/>
              <a:defRPr sz="11600" spc="-232">
                <a:latin typeface="Helvetica Neue Medium"/>
                <a:ea typeface="Helvetica Neue Medium"/>
                <a:cs typeface="Helvetica Neue Medium"/>
                <a:sym typeface="Helvetica Neue Medium"/>
              </a:defRPr>
            </a:lvl2pPr>
            <a:lvl3pPr marL="0" indent="914400" algn="ctr">
              <a:lnSpc>
                <a:spcPct val="80000"/>
              </a:lnSpc>
              <a:spcBef>
                <a:spcPts val="0"/>
              </a:spcBef>
              <a:buSzTx/>
              <a:buNone/>
              <a:defRPr sz="11600" spc="-232">
                <a:latin typeface="Helvetica Neue Medium"/>
                <a:ea typeface="Helvetica Neue Medium"/>
                <a:cs typeface="Helvetica Neue Medium"/>
                <a:sym typeface="Helvetica Neue Medium"/>
              </a:defRPr>
            </a:lvl3pPr>
            <a:lvl4pPr marL="0" indent="1371600" algn="ctr">
              <a:lnSpc>
                <a:spcPct val="80000"/>
              </a:lnSpc>
              <a:spcBef>
                <a:spcPts val="0"/>
              </a:spcBef>
              <a:buSzTx/>
              <a:buNone/>
              <a:defRPr sz="11600" spc="-232">
                <a:latin typeface="Helvetica Neue Medium"/>
                <a:ea typeface="Helvetica Neue Medium"/>
                <a:cs typeface="Helvetica Neue Medium"/>
                <a:sym typeface="Helvetica Neue Medium"/>
              </a:defRPr>
            </a:lvl4pPr>
            <a:lvl5pPr marL="0" indent="1828800" algn="ctr">
              <a:lnSpc>
                <a:spcPct val="80000"/>
              </a:lnSpc>
              <a:spcBef>
                <a:spcPts val="0"/>
              </a:spcBef>
              <a:buSzTx/>
              <a:buNone/>
              <a:defRPr sz="11600" spc="-232">
                <a:latin typeface="Helvetica Neue Medium"/>
                <a:ea typeface="Helvetica Neue Medium"/>
                <a:cs typeface="Helvetica Neue Medium"/>
                <a:sym typeface="Helvetica Neue Medium"/>
              </a:defRPr>
            </a:lvl5pPr>
          </a:lstStyle>
          <a:p>
            <a:r>
              <a:t>Statement</a:t>
            </a:r>
          </a:p>
          <a:p>
            <a:pPr lvl="1"/>
            <a:endParaRPr/>
          </a:p>
          <a:p>
            <a:pPr lvl="2"/>
            <a:endParaRPr/>
          </a:p>
          <a:p>
            <a:pPr lvl="3"/>
            <a:endParaRPr/>
          </a:p>
          <a:p>
            <a:pPr lvl="4"/>
            <a:endParaRPr/>
          </a:p>
        </p:txBody>
      </p:sp>
      <p:sp>
        <p:nvSpPr>
          <p:cNvPr id="9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Big Fact">
    <p:spTree>
      <p:nvGrpSpPr>
        <p:cNvPr id="1" name=""/>
        <p:cNvGrpSpPr/>
        <p:nvPr/>
      </p:nvGrpSpPr>
      <p:grpSpPr>
        <a:xfrm>
          <a:off x="0" y="0"/>
          <a:ext cx="0" cy="0"/>
          <a:chOff x="0" y="0"/>
          <a:chExt cx="0" cy="0"/>
        </a:xfrm>
      </p:grpSpPr>
      <p:sp>
        <p:nvSpPr>
          <p:cNvPr id="106" name="Body Level One…"/>
          <p:cNvSpPr txBox="1">
            <a:spLocks noGrp="1"/>
          </p:cNvSpPr>
          <p:nvPr>
            <p:ph type="body" idx="1" hasCustomPrompt="1"/>
          </p:nvPr>
        </p:nvSpPr>
        <p:spPr>
          <a:xfrm>
            <a:off x="1206500" y="1075927"/>
            <a:ext cx="21971000" cy="7241584"/>
          </a:xfrm>
          <a:prstGeom prst="rect">
            <a:avLst/>
          </a:prstGeom>
        </p:spPr>
        <p:txBody>
          <a:bodyPr anchor="b"/>
          <a:lstStyle>
            <a:lvl1pPr marL="0" indent="0" algn="ctr">
              <a:lnSpc>
                <a:spcPct val="80000"/>
              </a:lnSpc>
              <a:spcBef>
                <a:spcPts val="0"/>
              </a:spcBef>
              <a:buSzTx/>
              <a:buNone/>
              <a:defRPr sz="25000" b="1" spc="-250"/>
            </a:lvl1pPr>
            <a:lvl2pPr marL="0" indent="457200" algn="ctr">
              <a:lnSpc>
                <a:spcPct val="80000"/>
              </a:lnSpc>
              <a:spcBef>
                <a:spcPts val="0"/>
              </a:spcBef>
              <a:buSzTx/>
              <a:buNone/>
              <a:defRPr sz="25000" b="1" spc="-250"/>
            </a:lvl2pPr>
            <a:lvl3pPr marL="0" indent="914400" algn="ctr">
              <a:lnSpc>
                <a:spcPct val="80000"/>
              </a:lnSpc>
              <a:spcBef>
                <a:spcPts val="0"/>
              </a:spcBef>
              <a:buSzTx/>
              <a:buNone/>
              <a:defRPr sz="25000" b="1" spc="-250"/>
            </a:lvl3pPr>
            <a:lvl4pPr marL="0" indent="1371600" algn="ctr">
              <a:lnSpc>
                <a:spcPct val="80000"/>
              </a:lnSpc>
              <a:spcBef>
                <a:spcPts val="0"/>
              </a:spcBef>
              <a:buSzTx/>
              <a:buNone/>
              <a:defRPr sz="25000" b="1" spc="-250"/>
            </a:lvl4pPr>
            <a:lvl5pPr marL="0" indent="1828800" algn="ctr">
              <a:lnSpc>
                <a:spcPct val="80000"/>
              </a:lnSpc>
              <a:spcBef>
                <a:spcPts val="0"/>
              </a:spcBef>
              <a:buSzTx/>
              <a:buNone/>
              <a:defRPr sz="25000" b="1" spc="-250"/>
            </a:lvl5pPr>
          </a:lstStyle>
          <a:p>
            <a:r>
              <a:t>100%</a:t>
            </a:r>
          </a:p>
          <a:p>
            <a:pPr lvl="1"/>
            <a:endParaRPr/>
          </a:p>
          <a:p>
            <a:pPr lvl="2"/>
            <a:endParaRPr/>
          </a:p>
          <a:p>
            <a:pPr lvl="3"/>
            <a:endParaRPr/>
          </a:p>
          <a:p>
            <a:pPr lvl="4"/>
            <a:endParaRPr/>
          </a:p>
        </p:txBody>
      </p:sp>
      <p:sp>
        <p:nvSpPr>
          <p:cNvPr id="107" name="Fact information"/>
          <p:cNvSpPr txBox="1">
            <a:spLocks noGrp="1"/>
          </p:cNvSpPr>
          <p:nvPr>
            <p:ph type="body" sz="quarter" idx="21" hasCustomPrompt="1"/>
          </p:nvPr>
        </p:nvSpPr>
        <p:spPr>
          <a:xfrm>
            <a:off x="1206500" y="8262180"/>
            <a:ext cx="21971000" cy="934780"/>
          </a:xfrm>
          <a:prstGeom prst="rect">
            <a:avLst/>
          </a:prstGeom>
        </p:spPr>
        <p:txBody>
          <a:bodyPr lIns="45719" tIns="45719" rIns="45719" bIns="45719"/>
          <a:lstStyle>
            <a:lvl1pPr marL="0" indent="0" algn="ctr" defTabSz="825500">
              <a:lnSpc>
                <a:spcPct val="100000"/>
              </a:lnSpc>
              <a:spcBef>
                <a:spcPts val="0"/>
              </a:spcBef>
              <a:buSzTx/>
              <a:buNone/>
              <a:defRPr sz="5500" b="1"/>
            </a:lvl1pPr>
          </a:lstStyle>
          <a:p>
            <a:r>
              <a:t>Fact information</a:t>
            </a:r>
          </a:p>
        </p:txBody>
      </p:sp>
      <p:sp>
        <p:nvSpPr>
          <p:cNvPr id="10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115" name="Attribution"/>
          <p:cNvSpPr txBox="1">
            <a:spLocks noGrp="1"/>
          </p:cNvSpPr>
          <p:nvPr>
            <p:ph type="body" sz="quarter" idx="21" hasCustomPrompt="1"/>
          </p:nvPr>
        </p:nvSpPr>
        <p:spPr>
          <a:xfrm>
            <a:off x="2430025" y="10675453"/>
            <a:ext cx="20200052" cy="636979"/>
          </a:xfrm>
          <a:prstGeom prst="rect">
            <a:avLst/>
          </a:prstGeom>
        </p:spPr>
        <p:txBody>
          <a:bodyPr lIns="45719" tIns="45719" rIns="45719" bIns="45719"/>
          <a:lstStyle>
            <a:lvl1pPr marL="0" indent="0" defTabSz="825500">
              <a:lnSpc>
                <a:spcPct val="100000"/>
              </a:lnSpc>
              <a:spcBef>
                <a:spcPts val="0"/>
              </a:spcBef>
              <a:buSzTx/>
              <a:buNone/>
              <a:defRPr sz="3600" b="1"/>
            </a:lvl1pPr>
          </a:lstStyle>
          <a:p>
            <a:r>
              <a:t>Attribution</a:t>
            </a:r>
          </a:p>
        </p:txBody>
      </p:sp>
      <p:sp>
        <p:nvSpPr>
          <p:cNvPr id="116" name="Body Level One…"/>
          <p:cNvSpPr txBox="1">
            <a:spLocks noGrp="1"/>
          </p:cNvSpPr>
          <p:nvPr>
            <p:ph type="body" sz="half" idx="1" hasCustomPrompt="1"/>
          </p:nvPr>
        </p:nvSpPr>
        <p:spPr>
          <a:xfrm>
            <a:off x="1753923" y="4939860"/>
            <a:ext cx="20876154" cy="3836280"/>
          </a:xfrm>
          <a:prstGeom prst="rect">
            <a:avLst/>
          </a:prstGeom>
        </p:spPr>
        <p:txBody>
          <a:bodyPr/>
          <a:lstStyle>
            <a:lvl1pPr marL="638923" indent="-469900">
              <a:spcBef>
                <a:spcPts val="0"/>
              </a:spcBef>
              <a:buSzTx/>
              <a:buNone/>
              <a:defRPr sz="8500" spc="-170">
                <a:latin typeface="Helvetica Neue Medium"/>
                <a:ea typeface="Helvetica Neue Medium"/>
                <a:cs typeface="Helvetica Neue Medium"/>
                <a:sym typeface="Helvetica Neue Medium"/>
              </a:defRPr>
            </a:lvl1pPr>
            <a:lvl2pPr marL="638923" indent="-12700">
              <a:spcBef>
                <a:spcPts val="0"/>
              </a:spcBef>
              <a:buSzTx/>
              <a:buNone/>
              <a:defRPr sz="8500" spc="-170">
                <a:latin typeface="Helvetica Neue Medium"/>
                <a:ea typeface="Helvetica Neue Medium"/>
                <a:cs typeface="Helvetica Neue Medium"/>
                <a:sym typeface="Helvetica Neue Medium"/>
              </a:defRPr>
            </a:lvl2pPr>
            <a:lvl3pPr marL="638923" indent="444500">
              <a:spcBef>
                <a:spcPts val="0"/>
              </a:spcBef>
              <a:buSzTx/>
              <a:buNone/>
              <a:defRPr sz="8500" spc="-170">
                <a:latin typeface="Helvetica Neue Medium"/>
                <a:ea typeface="Helvetica Neue Medium"/>
                <a:cs typeface="Helvetica Neue Medium"/>
                <a:sym typeface="Helvetica Neue Medium"/>
              </a:defRPr>
            </a:lvl3pPr>
            <a:lvl4pPr marL="638923" indent="901700">
              <a:spcBef>
                <a:spcPts val="0"/>
              </a:spcBef>
              <a:buSzTx/>
              <a:buNone/>
              <a:defRPr sz="8500" spc="-170">
                <a:latin typeface="Helvetica Neue Medium"/>
                <a:ea typeface="Helvetica Neue Medium"/>
                <a:cs typeface="Helvetica Neue Medium"/>
                <a:sym typeface="Helvetica Neue Medium"/>
              </a:defRPr>
            </a:lvl4pPr>
            <a:lvl5pPr marL="638923" indent="1358900">
              <a:spcBef>
                <a:spcPts val="0"/>
              </a:spcBef>
              <a:buSzTx/>
              <a:buNone/>
              <a:defRPr sz="8500" spc="-170">
                <a:latin typeface="Helvetica Neue Medium"/>
                <a:ea typeface="Helvetica Neue Medium"/>
                <a:cs typeface="Helvetica Neue Medium"/>
                <a:sym typeface="Helvetica Neue Medium"/>
              </a:defRPr>
            </a:lvl5pPr>
          </a:lstStyle>
          <a:p>
            <a:r>
              <a:t>“Notable Quote”</a:t>
            </a:r>
          </a:p>
          <a:p>
            <a:pPr lvl="1"/>
            <a:endParaRPr/>
          </a:p>
          <a:p>
            <a:pPr lvl="2"/>
            <a:endParaRPr/>
          </a:p>
          <a:p>
            <a:pPr lvl="3"/>
            <a:endParaRPr/>
          </a:p>
          <a:p>
            <a:pPr lvl="4"/>
            <a:endParaRPr/>
          </a:p>
        </p:txBody>
      </p:sp>
      <p:sp>
        <p:nvSpPr>
          <p:cNvPr id="11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124" name="Bowl of salad with fried rice, boiled eggs, and chopsticks"/>
          <p:cNvSpPr>
            <a:spLocks noGrp="1"/>
          </p:cNvSpPr>
          <p:nvPr>
            <p:ph type="pic" sz="quarter" idx="21"/>
          </p:nvPr>
        </p:nvSpPr>
        <p:spPr>
          <a:xfrm>
            <a:off x="15760700" y="1016000"/>
            <a:ext cx="7439099" cy="5949678"/>
          </a:xfrm>
          <a:prstGeom prst="rect">
            <a:avLst/>
          </a:prstGeom>
        </p:spPr>
        <p:txBody>
          <a:bodyPr lIns="91439" tIns="45719" rIns="91439" bIns="45719">
            <a:noAutofit/>
          </a:bodyPr>
          <a:lstStyle/>
          <a:p>
            <a:endParaRPr/>
          </a:p>
        </p:txBody>
      </p:sp>
      <p:sp>
        <p:nvSpPr>
          <p:cNvPr id="125" name="Bowl with salmon cakes, salad, and hummus "/>
          <p:cNvSpPr>
            <a:spLocks noGrp="1"/>
          </p:cNvSpPr>
          <p:nvPr>
            <p:ph type="pic" sz="half" idx="22"/>
          </p:nvPr>
        </p:nvSpPr>
        <p:spPr>
          <a:xfrm>
            <a:off x="13500100" y="3978275"/>
            <a:ext cx="10439400" cy="12150181"/>
          </a:xfrm>
          <a:prstGeom prst="rect">
            <a:avLst/>
          </a:prstGeom>
        </p:spPr>
        <p:txBody>
          <a:bodyPr lIns="91439" tIns="45719" rIns="91439" bIns="45719">
            <a:noAutofit/>
          </a:bodyPr>
          <a:lstStyle/>
          <a:p>
            <a:endParaRPr/>
          </a:p>
        </p:txBody>
      </p:sp>
      <p:sp>
        <p:nvSpPr>
          <p:cNvPr id="126" name="Bowl of pappardelle pasta with parsley butter, roasted hazelnuts, and shaved parmesan cheese"/>
          <p:cNvSpPr>
            <a:spLocks noGrp="1"/>
          </p:cNvSpPr>
          <p:nvPr>
            <p:ph type="pic" idx="23"/>
          </p:nvPr>
        </p:nvSpPr>
        <p:spPr>
          <a:xfrm>
            <a:off x="-139700" y="495300"/>
            <a:ext cx="16611600" cy="12458700"/>
          </a:xfrm>
          <a:prstGeom prst="rect">
            <a:avLst/>
          </a:prstGeom>
        </p:spPr>
        <p:txBody>
          <a:bodyPr lIns="91439" tIns="45719" rIns="91439" bIns="45719">
            <a:noAutofit/>
          </a:bodyPr>
          <a:lstStyle/>
          <a:p>
            <a:endParaRPr/>
          </a:p>
        </p:txBody>
      </p:sp>
      <p:sp>
        <p:nvSpPr>
          <p:cNvPr id="12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34" name="bowl of salad with fried rice, boiled eggs, and chopsticks"/>
          <p:cNvSpPr>
            <a:spLocks noGrp="1"/>
          </p:cNvSpPr>
          <p:nvPr>
            <p:ph type="pic" idx="21"/>
          </p:nvPr>
        </p:nvSpPr>
        <p:spPr>
          <a:xfrm>
            <a:off x="-1333500" y="-5524500"/>
            <a:ext cx="27051000" cy="21640800"/>
          </a:xfrm>
          <a:prstGeom prst="rect">
            <a:avLst/>
          </a:prstGeom>
        </p:spPr>
        <p:txBody>
          <a:bodyPr lIns="91439" tIns="45719" rIns="91439" bIns="45719">
            <a:noAutofit/>
          </a:bodyPr>
          <a:lstStyle/>
          <a:p>
            <a:endParaRPr/>
          </a:p>
        </p:txBody>
      </p:sp>
      <p:sp>
        <p:nvSpPr>
          <p:cNvPr id="135" name="Slide Number"/>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4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mp; Photo">
    <p:spTree>
      <p:nvGrpSpPr>
        <p:cNvPr id="1" name=""/>
        <p:cNvGrpSpPr/>
        <p:nvPr/>
      </p:nvGrpSpPr>
      <p:grpSpPr>
        <a:xfrm>
          <a:off x="0" y="0"/>
          <a:ext cx="0" cy="0"/>
          <a:chOff x="0" y="0"/>
          <a:chExt cx="0" cy="0"/>
        </a:xfrm>
      </p:grpSpPr>
      <p:sp>
        <p:nvSpPr>
          <p:cNvPr id="21" name="Avocados and limes"/>
          <p:cNvSpPr>
            <a:spLocks noGrp="1"/>
          </p:cNvSpPr>
          <p:nvPr>
            <p:ph type="pic" idx="21"/>
          </p:nvPr>
        </p:nvSpPr>
        <p:spPr>
          <a:xfrm>
            <a:off x="-1155700" y="-1295400"/>
            <a:ext cx="26746200" cy="16018933"/>
          </a:xfrm>
          <a:prstGeom prst="rect">
            <a:avLst/>
          </a:prstGeom>
        </p:spPr>
        <p:txBody>
          <a:bodyPr lIns="91439" tIns="45719" rIns="91439" bIns="45719">
            <a:noAutofit/>
          </a:bodyPr>
          <a:lstStyle/>
          <a:p>
            <a:endParaRPr/>
          </a:p>
        </p:txBody>
      </p:sp>
      <p:sp>
        <p:nvSpPr>
          <p:cNvPr id="22" name="Presentation Title"/>
          <p:cNvSpPr txBox="1">
            <a:spLocks noGrp="1"/>
          </p:cNvSpPr>
          <p:nvPr>
            <p:ph type="title" hasCustomPrompt="1"/>
          </p:nvPr>
        </p:nvSpPr>
        <p:spPr>
          <a:xfrm>
            <a:off x="1206500" y="7124700"/>
            <a:ext cx="21971000" cy="4648200"/>
          </a:xfrm>
          <a:prstGeom prst="rect">
            <a:avLst/>
          </a:prstGeom>
        </p:spPr>
        <p:txBody>
          <a:bodyPr anchor="b"/>
          <a:lstStyle>
            <a:lvl1pPr>
              <a:defRPr sz="11600" spc="-232"/>
            </a:lvl1pPr>
          </a:lstStyle>
          <a:p>
            <a:r>
              <a:t>Presentation Title</a:t>
            </a:r>
          </a:p>
        </p:txBody>
      </p:sp>
      <p:sp>
        <p:nvSpPr>
          <p:cNvPr id="23" name="Author and Date"/>
          <p:cNvSpPr txBox="1">
            <a:spLocks noGrp="1"/>
          </p:cNvSpPr>
          <p:nvPr>
            <p:ph type="body" sz="quarter" idx="22" hasCustomPrompt="1"/>
          </p:nvPr>
        </p:nvSpPr>
        <p:spPr>
          <a:xfrm>
            <a:off x="1207690" y="1106137"/>
            <a:ext cx="21968621" cy="636979"/>
          </a:xfrm>
          <a:prstGeom prst="rect">
            <a:avLst/>
          </a:prstGeom>
        </p:spPr>
        <p:txBody>
          <a:bodyPr lIns="45719" tIns="45719" rIns="45719" bIns="45719"/>
          <a:lstStyle>
            <a:lvl1pPr marL="0" indent="0" defTabSz="825500">
              <a:lnSpc>
                <a:spcPct val="100000"/>
              </a:lnSpc>
              <a:spcBef>
                <a:spcPts val="0"/>
              </a:spcBef>
              <a:buSzTx/>
              <a:buNone/>
              <a:defRPr sz="3600" b="1"/>
            </a:lvl1pPr>
          </a:lstStyle>
          <a:p>
            <a:r>
              <a:t>Author and Date</a:t>
            </a:r>
          </a:p>
        </p:txBody>
      </p:sp>
      <p:sp>
        <p:nvSpPr>
          <p:cNvPr id="24" name="Body Level One…"/>
          <p:cNvSpPr txBox="1">
            <a:spLocks noGrp="1"/>
          </p:cNvSpPr>
          <p:nvPr>
            <p:ph type="body" sz="quarter" idx="1" hasCustomPrompt="1"/>
          </p:nvPr>
        </p:nvSpPr>
        <p:spPr>
          <a:xfrm>
            <a:off x="1206500" y="11609910"/>
            <a:ext cx="21971000" cy="1116952"/>
          </a:xfrm>
          <a:prstGeom prst="rect">
            <a:avLst/>
          </a:prstGeom>
        </p:spPr>
        <p:txBody>
          <a:bodyPr/>
          <a:lstStyle>
            <a:lvl1pPr marL="0" indent="0" defTabSz="825500">
              <a:lnSpc>
                <a:spcPct val="100000"/>
              </a:lnSpc>
              <a:spcBef>
                <a:spcPts val="0"/>
              </a:spcBef>
              <a:buSzTx/>
              <a:buNone/>
              <a:defRPr sz="5500" b="1"/>
            </a:lvl1pPr>
            <a:lvl2pPr marL="0" indent="457200" defTabSz="825500">
              <a:lnSpc>
                <a:spcPct val="100000"/>
              </a:lnSpc>
              <a:spcBef>
                <a:spcPts val="0"/>
              </a:spcBef>
              <a:buSzTx/>
              <a:buNone/>
              <a:defRPr sz="5500" b="1"/>
            </a:lvl2pPr>
            <a:lvl3pPr marL="0" indent="914400" defTabSz="825500">
              <a:lnSpc>
                <a:spcPct val="100000"/>
              </a:lnSpc>
              <a:spcBef>
                <a:spcPts val="0"/>
              </a:spcBef>
              <a:buSzTx/>
              <a:buNone/>
              <a:defRPr sz="5500" b="1"/>
            </a:lvl3pPr>
            <a:lvl4pPr marL="0" indent="1371600" defTabSz="825500">
              <a:lnSpc>
                <a:spcPct val="100000"/>
              </a:lnSpc>
              <a:spcBef>
                <a:spcPts val="0"/>
              </a:spcBef>
              <a:buSzTx/>
              <a:buNone/>
              <a:defRPr sz="5500" b="1"/>
            </a:lvl4pPr>
            <a:lvl5pPr marL="0" indent="1828800" defTabSz="825500">
              <a:lnSpc>
                <a:spcPct val="100000"/>
              </a:lnSpc>
              <a:spcBef>
                <a:spcPts val="0"/>
              </a:spcBef>
              <a:buSzTx/>
              <a:buNone/>
              <a:defRPr sz="5500" b="1"/>
            </a:lvl5pPr>
          </a:lstStyle>
          <a:p>
            <a:r>
              <a:t>Presentation Subtitle</a:t>
            </a:r>
          </a:p>
          <a:p>
            <a:pPr lvl="1"/>
            <a:endParaRPr/>
          </a:p>
          <a:p>
            <a:pPr lvl="2"/>
            <a:endParaRPr/>
          </a:p>
          <a:p>
            <a:pPr lvl="3"/>
            <a:endParaRPr/>
          </a:p>
          <a:p>
            <a:pPr lvl="4"/>
            <a:endParaRPr/>
          </a:p>
        </p:txBody>
      </p:sp>
      <p:sp>
        <p:nvSpPr>
          <p:cNvPr id="2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mp; Photo Alt">
    <p:spTree>
      <p:nvGrpSpPr>
        <p:cNvPr id="1" name=""/>
        <p:cNvGrpSpPr/>
        <p:nvPr/>
      </p:nvGrpSpPr>
      <p:grpSpPr>
        <a:xfrm>
          <a:off x="0" y="0"/>
          <a:ext cx="0" cy="0"/>
          <a:chOff x="0" y="0"/>
          <a:chExt cx="0" cy="0"/>
        </a:xfrm>
      </p:grpSpPr>
      <p:sp>
        <p:nvSpPr>
          <p:cNvPr id="32" name="Bowl with salmon cakes, salad, and hummus"/>
          <p:cNvSpPr>
            <a:spLocks noGrp="1"/>
          </p:cNvSpPr>
          <p:nvPr>
            <p:ph type="pic" idx="21"/>
          </p:nvPr>
        </p:nvSpPr>
        <p:spPr>
          <a:xfrm>
            <a:off x="10972800" y="-203200"/>
            <a:ext cx="12144837" cy="14135100"/>
          </a:xfrm>
          <a:prstGeom prst="rect">
            <a:avLst/>
          </a:prstGeom>
        </p:spPr>
        <p:txBody>
          <a:bodyPr lIns="91439" tIns="45719" rIns="91439" bIns="45719">
            <a:noAutofit/>
          </a:bodyPr>
          <a:lstStyle/>
          <a:p>
            <a:endParaRPr/>
          </a:p>
        </p:txBody>
      </p:sp>
      <p:sp>
        <p:nvSpPr>
          <p:cNvPr id="33" name="Slide Title"/>
          <p:cNvSpPr txBox="1">
            <a:spLocks noGrp="1"/>
          </p:cNvSpPr>
          <p:nvPr>
            <p:ph type="title" hasCustomPrompt="1"/>
          </p:nvPr>
        </p:nvSpPr>
        <p:spPr>
          <a:xfrm>
            <a:off x="1206500" y="1270000"/>
            <a:ext cx="9779000" cy="5882273"/>
          </a:xfrm>
          <a:prstGeom prst="rect">
            <a:avLst/>
          </a:prstGeom>
        </p:spPr>
        <p:txBody>
          <a:bodyPr anchor="b"/>
          <a:lstStyle/>
          <a:p>
            <a:r>
              <a:t>Slide Title</a:t>
            </a:r>
          </a:p>
        </p:txBody>
      </p:sp>
      <p:sp>
        <p:nvSpPr>
          <p:cNvPr id="34" name="Body Level One…"/>
          <p:cNvSpPr txBox="1">
            <a:spLocks noGrp="1"/>
          </p:cNvSpPr>
          <p:nvPr>
            <p:ph type="body" sz="quarter" idx="1" hasCustomPrompt="1"/>
          </p:nvPr>
        </p:nvSpPr>
        <p:spPr>
          <a:xfrm>
            <a:off x="1206500" y="7060576"/>
            <a:ext cx="9779000" cy="5385424"/>
          </a:xfrm>
          <a:prstGeom prst="rect">
            <a:avLst/>
          </a:prstGeom>
        </p:spPr>
        <p:txBody>
          <a:bodyPr/>
          <a:lstStyle>
            <a:lvl1pPr marL="0" indent="0" defTabSz="825500">
              <a:lnSpc>
                <a:spcPct val="100000"/>
              </a:lnSpc>
              <a:spcBef>
                <a:spcPts val="0"/>
              </a:spcBef>
              <a:buSzTx/>
              <a:buNone/>
              <a:defRPr sz="5500" b="1"/>
            </a:lvl1pPr>
            <a:lvl2pPr marL="0" indent="457200" defTabSz="825500">
              <a:lnSpc>
                <a:spcPct val="100000"/>
              </a:lnSpc>
              <a:spcBef>
                <a:spcPts val="0"/>
              </a:spcBef>
              <a:buSzTx/>
              <a:buNone/>
              <a:defRPr sz="5500" b="1"/>
            </a:lvl2pPr>
            <a:lvl3pPr marL="0" indent="914400" defTabSz="825500">
              <a:lnSpc>
                <a:spcPct val="100000"/>
              </a:lnSpc>
              <a:spcBef>
                <a:spcPts val="0"/>
              </a:spcBef>
              <a:buSzTx/>
              <a:buNone/>
              <a:defRPr sz="5500" b="1"/>
            </a:lvl3pPr>
            <a:lvl4pPr marL="0" indent="1371600" defTabSz="825500">
              <a:lnSpc>
                <a:spcPct val="100000"/>
              </a:lnSpc>
              <a:spcBef>
                <a:spcPts val="0"/>
              </a:spcBef>
              <a:buSzTx/>
              <a:buNone/>
              <a:defRPr sz="5500" b="1"/>
            </a:lvl4pPr>
            <a:lvl5pPr marL="0" indent="1828800" defTabSz="825500">
              <a:lnSpc>
                <a:spcPct val="100000"/>
              </a:lnSpc>
              <a:spcBef>
                <a:spcPts val="0"/>
              </a:spcBef>
              <a:buSzTx/>
              <a:buNone/>
              <a:defRPr sz="5500" b="1"/>
            </a:lvl5pPr>
          </a:lstStyle>
          <a:p>
            <a:r>
              <a:t>Slide Subtitle</a:t>
            </a:r>
          </a:p>
          <a:p>
            <a:pPr lvl="1"/>
            <a:endParaRPr/>
          </a:p>
          <a:p>
            <a:pPr lvl="2"/>
            <a:endParaRPr/>
          </a:p>
          <a:p>
            <a:pPr lvl="3"/>
            <a:endParaRPr/>
          </a:p>
          <a:p>
            <a:pPr lvl="4"/>
            <a:endParaRPr/>
          </a:p>
        </p:txBody>
      </p:sp>
      <p:sp>
        <p:nvSpPr>
          <p:cNvPr id="35" name="Slide Number"/>
          <p:cNvSpPr txBox="1">
            <a:spLocks noGrp="1"/>
          </p:cNvSpPr>
          <p:nvPr>
            <p:ph type="sldNum" sz="quarter" idx="2"/>
          </p:nvPr>
        </p:nvSpPr>
        <p:spPr>
          <a:xfrm>
            <a:off x="12001499" y="13085233"/>
            <a:ext cx="368505" cy="3746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42" name="Slide Title"/>
          <p:cNvSpPr txBox="1">
            <a:spLocks noGrp="1"/>
          </p:cNvSpPr>
          <p:nvPr>
            <p:ph type="title" hasCustomPrompt="1"/>
          </p:nvPr>
        </p:nvSpPr>
        <p:spPr>
          <a:prstGeom prst="rect">
            <a:avLst/>
          </a:prstGeom>
        </p:spPr>
        <p:txBody>
          <a:bodyPr/>
          <a:lstStyle/>
          <a:p>
            <a:r>
              <a:t>Slide Title</a:t>
            </a:r>
          </a:p>
        </p:txBody>
      </p:sp>
      <p:sp>
        <p:nvSpPr>
          <p:cNvPr id="43" name="Slide Subtitle"/>
          <p:cNvSpPr txBox="1">
            <a:spLocks noGrp="1"/>
          </p:cNvSpPr>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sz="5500" b="1"/>
            </a:lvl1pPr>
          </a:lstStyle>
          <a:p>
            <a:r>
              <a:t>Slide Subtitle</a:t>
            </a:r>
          </a:p>
        </p:txBody>
      </p:sp>
      <p:sp>
        <p:nvSpPr>
          <p:cNvPr id="44" name="Body Level One…"/>
          <p:cNvSpPr txBox="1">
            <a:spLocks noGrp="1"/>
          </p:cNvSpPr>
          <p:nvPr>
            <p:ph type="body" idx="1" hasCustomPrompt="1"/>
          </p:nvPr>
        </p:nvSpPr>
        <p:spPr>
          <a:prstGeom prst="rect">
            <a:avLst/>
          </a:prstGeom>
        </p:spPr>
        <p:txBody>
          <a:bodyPr/>
          <a:lstStyle/>
          <a:p>
            <a:r>
              <a:t>Slide bullet text</a:t>
            </a:r>
          </a:p>
          <a:p>
            <a:pPr lvl="1"/>
            <a:endParaRPr/>
          </a:p>
          <a:p>
            <a:pPr lvl="2"/>
            <a:endParaRPr/>
          </a:p>
          <a:p>
            <a:pPr lvl="3"/>
            <a:endParaRPr/>
          </a:p>
          <a:p>
            <a:pPr lvl="4"/>
            <a:endParaRPr/>
          </a:p>
        </p:txBody>
      </p:sp>
      <p:sp>
        <p:nvSpPr>
          <p:cNvPr id="4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52" name="Body Level One…"/>
          <p:cNvSpPr txBox="1">
            <a:spLocks noGrp="1"/>
          </p:cNvSpPr>
          <p:nvPr>
            <p:ph type="body" idx="1" hasCustomPrompt="1"/>
          </p:nvPr>
        </p:nvSpPr>
        <p:spPr>
          <a:prstGeom prst="rect">
            <a:avLst/>
          </a:prstGeom>
        </p:spPr>
        <p:txBody>
          <a:bodyPr numCol="2" spcCol="1098550"/>
          <a:lstStyle/>
          <a:p>
            <a:r>
              <a:t>Slide bullet text</a:t>
            </a:r>
          </a:p>
          <a:p>
            <a:pPr lvl="1"/>
            <a:endParaRPr/>
          </a:p>
          <a:p>
            <a:pPr lvl="2"/>
            <a:endParaRPr/>
          </a:p>
          <a:p>
            <a:pPr lvl="3"/>
            <a:endParaRPr/>
          </a:p>
          <a:p>
            <a:pPr lvl="4"/>
            <a:endParaRPr/>
          </a:p>
        </p:txBody>
      </p:sp>
      <p:sp>
        <p:nvSpPr>
          <p:cNvPr id="5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0" name="Slide Subtitle"/>
          <p:cNvSpPr txBox="1">
            <a:spLocks noGrp="1"/>
          </p:cNvSpPr>
          <p:nvPr>
            <p:ph type="body" sz="quarter" idx="21" hasCustomPrompt="1"/>
          </p:nvPr>
        </p:nvSpPr>
        <p:spPr>
          <a:xfrm>
            <a:off x="1206500" y="2372962"/>
            <a:ext cx="9779000" cy="934780"/>
          </a:xfrm>
          <a:prstGeom prst="rect">
            <a:avLst/>
          </a:prstGeom>
        </p:spPr>
        <p:txBody>
          <a:bodyPr lIns="45719" tIns="45719" rIns="45719" bIns="45719"/>
          <a:lstStyle>
            <a:lvl1pPr marL="0" indent="0" defTabSz="825500">
              <a:lnSpc>
                <a:spcPct val="100000"/>
              </a:lnSpc>
              <a:spcBef>
                <a:spcPts val="0"/>
              </a:spcBef>
              <a:buSzTx/>
              <a:buNone/>
              <a:defRPr sz="5500" b="1"/>
            </a:lvl1pPr>
          </a:lstStyle>
          <a:p>
            <a:r>
              <a:t>Slide Subtitle</a:t>
            </a:r>
          </a:p>
        </p:txBody>
      </p:sp>
      <p:sp>
        <p:nvSpPr>
          <p:cNvPr id="61" name="Body Level One…"/>
          <p:cNvSpPr txBox="1">
            <a:spLocks noGrp="1"/>
          </p:cNvSpPr>
          <p:nvPr>
            <p:ph type="body" sz="half" idx="1" hasCustomPrompt="1"/>
          </p:nvPr>
        </p:nvSpPr>
        <p:spPr>
          <a:xfrm>
            <a:off x="1206500" y="4248504"/>
            <a:ext cx="9779000" cy="8256630"/>
          </a:xfrm>
          <a:prstGeom prst="rect">
            <a:avLst/>
          </a:prstGeom>
        </p:spPr>
        <p:txBody>
          <a:bodyPr/>
          <a:lstStyle/>
          <a:p>
            <a:r>
              <a:t>Slide bullet text</a:t>
            </a:r>
          </a:p>
          <a:p>
            <a:pPr lvl="1"/>
            <a:endParaRPr/>
          </a:p>
          <a:p>
            <a:pPr lvl="2"/>
            <a:endParaRPr/>
          </a:p>
          <a:p>
            <a:pPr lvl="3"/>
            <a:endParaRPr/>
          </a:p>
          <a:p>
            <a:pPr lvl="4"/>
            <a:endParaRPr/>
          </a:p>
        </p:txBody>
      </p:sp>
      <p:sp>
        <p:nvSpPr>
          <p:cNvPr id="62" name="Bowl of pappardelle pasta with parsley butter, roasted hazelnuts, and shaved parmesan cheese"/>
          <p:cNvSpPr>
            <a:spLocks noGrp="1"/>
          </p:cNvSpPr>
          <p:nvPr>
            <p:ph type="pic" idx="22"/>
          </p:nvPr>
        </p:nvSpPr>
        <p:spPr>
          <a:xfrm>
            <a:off x="12192000" y="-407266"/>
            <a:ext cx="10916874" cy="14555832"/>
          </a:xfrm>
          <a:prstGeom prst="rect">
            <a:avLst/>
          </a:prstGeom>
        </p:spPr>
        <p:txBody>
          <a:bodyPr lIns="91439" tIns="45719" rIns="91439" bIns="45719">
            <a:noAutofit/>
          </a:bodyPr>
          <a:lstStyle/>
          <a:p>
            <a:endParaRPr/>
          </a:p>
        </p:txBody>
      </p:sp>
      <p:sp>
        <p:nvSpPr>
          <p:cNvPr id="63" name="Slide Title"/>
          <p:cNvSpPr txBox="1">
            <a:spLocks noGrp="1"/>
          </p:cNvSpPr>
          <p:nvPr>
            <p:ph type="title" hasCustomPrompt="1"/>
          </p:nvPr>
        </p:nvSpPr>
        <p:spPr>
          <a:xfrm>
            <a:off x="1206500" y="1079500"/>
            <a:ext cx="9779000" cy="1435100"/>
          </a:xfrm>
          <a:prstGeom prst="rect">
            <a:avLst/>
          </a:prstGeom>
        </p:spPr>
        <p:txBody>
          <a:bodyPr/>
          <a:lstStyle/>
          <a:p>
            <a:r>
              <a:t>Slide Title</a:t>
            </a:r>
          </a:p>
        </p:txBody>
      </p:sp>
      <p:sp>
        <p:nvSpPr>
          <p:cNvPr id="6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Section">
    <p:spTree>
      <p:nvGrpSpPr>
        <p:cNvPr id="1" name=""/>
        <p:cNvGrpSpPr/>
        <p:nvPr/>
      </p:nvGrpSpPr>
      <p:grpSpPr>
        <a:xfrm>
          <a:off x="0" y="0"/>
          <a:ext cx="0" cy="0"/>
          <a:chOff x="0" y="0"/>
          <a:chExt cx="0" cy="0"/>
        </a:xfrm>
      </p:grpSpPr>
      <p:sp>
        <p:nvSpPr>
          <p:cNvPr id="71" name="Section Title"/>
          <p:cNvSpPr txBox="1">
            <a:spLocks noGrp="1"/>
          </p:cNvSpPr>
          <p:nvPr>
            <p:ph type="title" hasCustomPrompt="1"/>
          </p:nvPr>
        </p:nvSpPr>
        <p:spPr>
          <a:xfrm>
            <a:off x="1206496" y="4533900"/>
            <a:ext cx="21971004" cy="4648200"/>
          </a:xfrm>
          <a:prstGeom prst="rect">
            <a:avLst/>
          </a:prstGeom>
        </p:spPr>
        <p:txBody>
          <a:bodyPr anchor="ctr"/>
          <a:lstStyle>
            <a:lvl1pPr>
              <a:defRPr sz="11600" b="0" spc="-232">
                <a:latin typeface="Helvetica Neue Medium"/>
                <a:ea typeface="Helvetica Neue Medium"/>
                <a:cs typeface="Helvetica Neue Medium"/>
                <a:sym typeface="Helvetica Neue Medium"/>
              </a:defRPr>
            </a:lvl1pPr>
          </a:lstStyle>
          <a:p>
            <a:r>
              <a:t>Section Title</a:t>
            </a:r>
          </a:p>
        </p:txBody>
      </p:sp>
      <p:sp>
        <p:nvSpPr>
          <p:cNvPr id="72" name="Slide Number"/>
          <p:cNvSpPr txBox="1">
            <a:spLocks noGrp="1"/>
          </p:cNvSpPr>
          <p:nvPr>
            <p:ph type="sldNum" sz="quarter" idx="2"/>
          </p:nvPr>
        </p:nvSpPr>
        <p:spPr>
          <a:xfrm>
            <a:off x="12001499" y="13085233"/>
            <a:ext cx="368505" cy="3746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79" name="Slide Title"/>
          <p:cNvSpPr txBox="1">
            <a:spLocks noGrp="1"/>
          </p:cNvSpPr>
          <p:nvPr>
            <p:ph type="title" hasCustomPrompt="1"/>
          </p:nvPr>
        </p:nvSpPr>
        <p:spPr>
          <a:xfrm>
            <a:off x="1206500" y="1079500"/>
            <a:ext cx="21971000" cy="1434949"/>
          </a:xfrm>
          <a:prstGeom prst="rect">
            <a:avLst/>
          </a:prstGeom>
        </p:spPr>
        <p:txBody>
          <a:bodyPr/>
          <a:lstStyle/>
          <a:p>
            <a:r>
              <a:t>Slide Title</a:t>
            </a:r>
          </a:p>
        </p:txBody>
      </p:sp>
      <p:sp>
        <p:nvSpPr>
          <p:cNvPr id="80" name="Slide Subtitle"/>
          <p:cNvSpPr txBox="1">
            <a:spLocks noGrp="1"/>
          </p:cNvSpPr>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sz="5500" b="1"/>
            </a:lvl1pPr>
          </a:lstStyle>
          <a:p>
            <a:r>
              <a:t>Slide Subtitle</a:t>
            </a:r>
          </a:p>
        </p:txBody>
      </p:sp>
      <p:sp>
        <p:nvSpPr>
          <p:cNvPr id="8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Agenda">
    <p:spTree>
      <p:nvGrpSpPr>
        <p:cNvPr id="1" name=""/>
        <p:cNvGrpSpPr/>
        <p:nvPr/>
      </p:nvGrpSpPr>
      <p:grpSpPr>
        <a:xfrm>
          <a:off x="0" y="0"/>
          <a:ext cx="0" cy="0"/>
          <a:chOff x="0" y="0"/>
          <a:chExt cx="0" cy="0"/>
        </a:xfrm>
      </p:grpSpPr>
      <p:sp>
        <p:nvSpPr>
          <p:cNvPr id="88" name="Agenda Title"/>
          <p:cNvSpPr txBox="1">
            <a:spLocks noGrp="1"/>
          </p:cNvSpPr>
          <p:nvPr>
            <p:ph type="title" hasCustomPrompt="1"/>
          </p:nvPr>
        </p:nvSpPr>
        <p:spPr>
          <a:xfrm>
            <a:off x="1206500" y="1079500"/>
            <a:ext cx="21971000" cy="1435100"/>
          </a:xfrm>
          <a:prstGeom prst="rect">
            <a:avLst/>
          </a:prstGeom>
        </p:spPr>
        <p:txBody>
          <a:bodyPr/>
          <a:lstStyle/>
          <a:p>
            <a:r>
              <a:t>Agenda Title</a:t>
            </a:r>
          </a:p>
        </p:txBody>
      </p:sp>
      <p:sp>
        <p:nvSpPr>
          <p:cNvPr id="89" name="Agenda Subtitle"/>
          <p:cNvSpPr txBox="1">
            <a:spLocks noGrp="1"/>
          </p:cNvSpPr>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sz="5500" b="1"/>
            </a:lvl1pPr>
          </a:lstStyle>
          <a:p>
            <a:r>
              <a:t>Agenda Subtitle</a:t>
            </a:r>
          </a:p>
        </p:txBody>
      </p:sp>
      <p:sp>
        <p:nvSpPr>
          <p:cNvPr id="90" name="Body Level One…"/>
          <p:cNvSpPr txBox="1">
            <a:spLocks noGrp="1"/>
          </p:cNvSpPr>
          <p:nvPr>
            <p:ph type="body" idx="1" hasCustomPrompt="1"/>
          </p:nvPr>
        </p:nvSpPr>
        <p:spPr>
          <a:prstGeom prst="rect">
            <a:avLst/>
          </a:prstGeom>
        </p:spPr>
        <p:txBody>
          <a:bodyPr/>
          <a:lstStyle>
            <a:lvl1pPr marL="0" indent="0" defTabSz="825500">
              <a:lnSpc>
                <a:spcPct val="100000"/>
              </a:lnSpc>
              <a:spcBef>
                <a:spcPts val="1800"/>
              </a:spcBef>
              <a:buSzTx/>
              <a:buNone/>
              <a:defRPr sz="5500" spc="-55"/>
            </a:lvl1pPr>
            <a:lvl2pPr marL="0" indent="457200" defTabSz="825500">
              <a:lnSpc>
                <a:spcPct val="100000"/>
              </a:lnSpc>
              <a:spcBef>
                <a:spcPts val="1800"/>
              </a:spcBef>
              <a:buSzTx/>
              <a:buNone/>
              <a:defRPr sz="5500" spc="-55"/>
            </a:lvl2pPr>
            <a:lvl3pPr marL="0" indent="914400" defTabSz="825500">
              <a:lnSpc>
                <a:spcPct val="100000"/>
              </a:lnSpc>
              <a:spcBef>
                <a:spcPts val="1800"/>
              </a:spcBef>
              <a:buSzTx/>
              <a:buNone/>
              <a:defRPr sz="5500" spc="-55"/>
            </a:lvl3pPr>
            <a:lvl4pPr marL="0" indent="1371600" defTabSz="825500">
              <a:lnSpc>
                <a:spcPct val="100000"/>
              </a:lnSpc>
              <a:spcBef>
                <a:spcPts val="1800"/>
              </a:spcBef>
              <a:buSzTx/>
              <a:buNone/>
              <a:defRPr sz="5500" spc="-55"/>
            </a:lvl4pPr>
            <a:lvl5pPr marL="0" indent="1828800" defTabSz="825500">
              <a:lnSpc>
                <a:spcPct val="100000"/>
              </a:lnSpc>
              <a:spcBef>
                <a:spcPts val="1800"/>
              </a:spcBef>
              <a:buSzTx/>
              <a:buNone/>
              <a:defRPr sz="5500" spc="-55"/>
            </a:lvl5pPr>
          </a:lstStyle>
          <a:p>
            <a:r>
              <a:t>Agenda Topics</a:t>
            </a:r>
          </a:p>
          <a:p>
            <a:pPr lvl="1"/>
            <a:endParaRPr/>
          </a:p>
          <a:p>
            <a:pPr lvl="2"/>
            <a:endParaRPr/>
          </a:p>
          <a:p>
            <a:pPr lvl="3"/>
            <a:endParaRPr/>
          </a:p>
          <a:p>
            <a:pPr lvl="4"/>
            <a:endParaRPr/>
          </a:p>
        </p:txBody>
      </p:sp>
      <p:sp>
        <p:nvSpPr>
          <p:cNvPr id="9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lide Title"/>
          <p:cNvSpPr txBox="1">
            <a:spLocks noGrp="1"/>
          </p:cNvSpPr>
          <p:nvPr>
            <p:ph type="title" hasCustomPrompt="1"/>
          </p:nvPr>
        </p:nvSpPr>
        <p:spPr>
          <a:xfrm>
            <a:off x="1206500" y="1079500"/>
            <a:ext cx="21971000" cy="14331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p>
            <a:r>
              <a:t>Slide Title</a:t>
            </a:r>
          </a:p>
        </p:txBody>
      </p:sp>
      <p:sp>
        <p:nvSpPr>
          <p:cNvPr id="3" name="Body Level One…"/>
          <p:cNvSpPr txBox="1">
            <a:spLocks noGrp="1"/>
          </p:cNvSpPr>
          <p:nvPr>
            <p:ph type="body" idx="1" hasCustomPrompt="1"/>
          </p:nvPr>
        </p:nvSpPr>
        <p:spPr>
          <a:xfrm>
            <a:off x="1206500" y="4248504"/>
            <a:ext cx="21971000" cy="82560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p>
            <a:r>
              <a:t>Slide bullet text</a:t>
            </a:r>
          </a:p>
          <a:p>
            <a:pPr lvl="1"/>
            <a:endParaRPr/>
          </a:p>
          <a:p>
            <a:pPr lvl="2"/>
            <a:endParaRPr/>
          </a:p>
          <a:p>
            <a:pPr lvl="3"/>
            <a:endParaRPr/>
          </a:p>
          <a:p>
            <a:pPr lvl="4"/>
            <a:endParaRPr/>
          </a:p>
        </p:txBody>
      </p:sp>
      <p:sp>
        <p:nvSpPr>
          <p:cNvPr id="4" name="Slide Number"/>
          <p:cNvSpPr txBox="1">
            <a:spLocks noGrp="1"/>
          </p:cNvSpPr>
          <p:nvPr>
            <p:ph type="sldNum" sz="quarter" idx="2"/>
          </p:nvPr>
        </p:nvSpPr>
        <p:spPr>
          <a:xfrm>
            <a:off x="12001499" y="13080999"/>
            <a:ext cx="368505" cy="374600"/>
          </a:xfrm>
          <a:prstGeom prst="rect">
            <a:avLst/>
          </a:prstGeom>
          <a:ln w="12700">
            <a:miter lim="400000"/>
          </a:ln>
        </p:spPr>
        <p:txBody>
          <a:bodyPr wrap="none" lIns="50800" tIns="50800" rIns="50800" bIns="50800" anchor="b">
            <a:spAutoFit/>
          </a:bodyPr>
          <a:lstStyle>
            <a:lvl1pPr defTabSz="584200">
              <a:defRPr sz="1800">
                <a:solidFill>
                  <a:srgbClr val="000000"/>
                </a:solidFil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ransition spd="med"/>
  <p:txStyles>
    <p:titleStyle>
      <a:lvl1pPr marL="0" marR="0" indent="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1pPr>
      <a:lvl2pPr marL="0" marR="0" indent="4572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2pPr>
      <a:lvl3pPr marL="0" marR="0" indent="9144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3pPr>
      <a:lvl4pPr marL="0" marR="0" indent="13716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4pPr>
      <a:lvl5pPr marL="0" marR="0" indent="18288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5pPr>
      <a:lvl6pPr marL="0" marR="0" indent="22860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6pPr>
      <a:lvl7pPr marL="0" marR="0" indent="27432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7pPr>
      <a:lvl8pPr marL="0" marR="0" indent="32004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8pPr>
      <a:lvl9pPr marL="0" marR="0" indent="3657600" algn="l" defTabSz="2438338" rtl="0" latinLnBrk="0">
        <a:lnSpc>
          <a:spcPct val="80000"/>
        </a:lnSpc>
        <a:spcBef>
          <a:spcPts val="0"/>
        </a:spcBef>
        <a:spcAft>
          <a:spcPts val="0"/>
        </a:spcAft>
        <a:buClrTx/>
        <a:buSzTx/>
        <a:buFontTx/>
        <a:buNone/>
        <a:tabLst/>
        <a:defRPr sz="8500" b="1" i="0" u="none" strike="noStrike" cap="none" spc="-170" baseline="0">
          <a:solidFill>
            <a:srgbClr val="000000"/>
          </a:solidFill>
          <a:uFillTx/>
          <a:latin typeface="+mn-lt"/>
          <a:ea typeface="+mn-ea"/>
          <a:cs typeface="+mn-cs"/>
          <a:sym typeface="Helvetica Neue"/>
        </a:defRPr>
      </a:lvl9pPr>
    </p:titleStyle>
    <p:bodyStyle>
      <a:lvl1pPr marL="6096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1pPr>
      <a:lvl2pPr marL="12192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2pPr>
      <a:lvl3pPr marL="18288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3pPr>
      <a:lvl4pPr marL="24384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4pPr>
      <a:lvl5pPr marL="30480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5pPr>
      <a:lvl6pPr marL="36576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6pPr>
      <a:lvl7pPr marL="42672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7pPr>
      <a:lvl8pPr marL="48768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8pPr>
      <a:lvl9pPr marL="5486400" marR="0" indent="-609600" algn="l" defTabSz="2438338" rtl="0" latinLnBrk="0">
        <a:lnSpc>
          <a:spcPct val="90000"/>
        </a:lnSpc>
        <a:spcBef>
          <a:spcPts val="4500"/>
        </a:spcBef>
        <a:spcAft>
          <a:spcPts val="0"/>
        </a:spcAft>
        <a:buClrTx/>
        <a:buSzPct val="123000"/>
        <a:buFontTx/>
        <a:buChar char="•"/>
        <a:tabLst/>
        <a:defRPr sz="4800" b="0" i="0" u="none" strike="noStrike" cap="none" spc="0" baseline="0">
          <a:solidFill>
            <a:srgbClr val="000000"/>
          </a:solidFill>
          <a:uFillTx/>
          <a:latin typeface="+mn-lt"/>
          <a:ea typeface="+mn-ea"/>
          <a:cs typeface="+mn-cs"/>
          <a:sym typeface="Helvetica Neue"/>
        </a:defRPr>
      </a:lvl9pPr>
    </p:bodyStyle>
    <p:otherStyle>
      <a:lvl1pPr marL="0" marR="0" indent="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Neue"/>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sv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 Id="rId9" Type="http://schemas.openxmlformats.org/officeDocument/2006/relationships/image" Target="../media/image17.svg"/></Relationships>
</file>

<file path=ppt/slides/_rels/slide12.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9.svg"/></Relationships>
</file>

<file path=ppt/slides/_rels/slide13.xml.rels><?xml version="1.0" encoding="UTF-8" standalone="yes"?>
<Relationships xmlns="http://schemas.openxmlformats.org/package/2006/relationships"><Relationship Id="rId3" Type="http://schemas.openxmlformats.org/officeDocument/2006/relationships/image" Target="../media/image25.svg"/><Relationship Id="rId7" Type="http://schemas.openxmlformats.org/officeDocument/2006/relationships/image" Target="../media/image29.svg"/><Relationship Id="rId2" Type="http://schemas.openxmlformats.org/officeDocument/2006/relationships/image" Target="../media/image24.png"/><Relationship Id="rId1" Type="http://schemas.openxmlformats.org/officeDocument/2006/relationships/slideLayout" Target="../slideLayouts/slideLayout4.xml"/><Relationship Id="rId6" Type="http://schemas.openxmlformats.org/officeDocument/2006/relationships/image" Target="../media/image28.png"/><Relationship Id="rId5" Type="http://schemas.openxmlformats.org/officeDocument/2006/relationships/image" Target="../media/image27.svg"/><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8" Type="http://schemas.openxmlformats.org/officeDocument/2006/relationships/image" Target="../media/image35.sv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image" Target="../media/image31.sv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hyperlink" Target="https://www.kaggle.com/datasets/arashnic/fitbit" TargetMode="External"/><Relationship Id="rId2" Type="http://schemas.openxmlformats.org/officeDocument/2006/relationships/hyperlink" Target="https://zenodo.org/record/53894#.X9oeh3Uzaao" TargetMode="Externa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4.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slides/_rels/slide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2.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Mason Phung - 2023"/>
          <p:cNvSpPr txBox="1">
            <a:spLocks noGrp="1"/>
          </p:cNvSpPr>
          <p:nvPr>
            <p:ph type="body" idx="21"/>
          </p:nvPr>
        </p:nvSpPr>
        <p:spPr>
          <a:xfrm>
            <a:off x="1196183" y="12152645"/>
            <a:ext cx="21971003" cy="636979"/>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normAutofit lnSpcReduction="10000"/>
          </a:bodyPr>
          <a:lstStyle/>
          <a:p>
            <a:r>
              <a:rPr dirty="0"/>
              <a:t>Mason Phung </a:t>
            </a:r>
            <a:r>
              <a:rPr lang="en-TW" dirty="0"/>
              <a:t>–</a:t>
            </a:r>
            <a:r>
              <a:rPr dirty="0"/>
              <a:t> </a:t>
            </a:r>
            <a:r>
              <a:rPr lang="en-US" dirty="0"/>
              <a:t>January </a:t>
            </a:r>
            <a:r>
              <a:rPr dirty="0"/>
              <a:t>2023</a:t>
            </a:r>
          </a:p>
        </p:txBody>
      </p:sp>
      <p:sp>
        <p:nvSpPr>
          <p:cNvPr id="152" name="Bellabeat"/>
          <p:cNvSpPr txBox="1">
            <a:spLocks noGrp="1"/>
          </p:cNvSpPr>
          <p:nvPr>
            <p:ph type="ctrTitle"/>
          </p:nvPr>
        </p:nvSpPr>
        <p:spPr>
          <a:xfrm>
            <a:off x="1201339" y="1537431"/>
            <a:ext cx="21971004" cy="1911036"/>
          </a:xfrm>
          <a:prstGeom prst="rect">
            <a:avLst/>
          </a:prstGeom>
        </p:spPr>
        <p:txBody>
          <a:bodyPr/>
          <a:lstStyle/>
          <a:p>
            <a:r>
              <a:rPr dirty="0" err="1"/>
              <a:t>Bellabeat</a:t>
            </a:r>
            <a:r>
              <a:rPr dirty="0"/>
              <a:t> </a:t>
            </a:r>
          </a:p>
        </p:txBody>
      </p:sp>
      <p:sp>
        <p:nvSpPr>
          <p:cNvPr id="153" name="Marketing data analytics case study"/>
          <p:cNvSpPr txBox="1">
            <a:spLocks noGrp="1"/>
          </p:cNvSpPr>
          <p:nvPr>
            <p:ph type="subTitle" sz="quarter" idx="1"/>
          </p:nvPr>
        </p:nvSpPr>
        <p:spPr>
          <a:xfrm>
            <a:off x="1196185" y="3448465"/>
            <a:ext cx="21971001" cy="1905001"/>
          </a:xfrm>
          <a:prstGeom prst="rect">
            <a:avLst/>
          </a:prstGeom>
        </p:spPr>
        <p:txBody>
          <a:bodyPr/>
          <a:lstStyle/>
          <a:p>
            <a:r>
              <a:rPr dirty="0"/>
              <a:t>Marketing data analytics case study</a:t>
            </a:r>
            <a:endParaRPr lang="en-US" dirty="0"/>
          </a:p>
          <a:p>
            <a:r>
              <a:rPr lang="en-TW" b="0" dirty="0"/>
              <a:t>Google Data Analytics capstone project</a:t>
            </a:r>
            <a:endParaRPr b="0" dirty="0"/>
          </a:p>
        </p:txBody>
      </p:sp>
      <p:pic>
        <p:nvPicPr>
          <p:cNvPr id="2" name="Graphic 1">
            <a:extLst>
              <a:ext uri="{FF2B5EF4-FFF2-40B4-BE49-F238E27FC236}">
                <a16:creationId xmlns:a16="http://schemas.microsoft.com/office/drawing/2014/main" id="{52EB65C5-B21A-8E7D-B423-CA1B0891A3C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36469" y="6545155"/>
            <a:ext cx="3569479" cy="4677896"/>
          </a:xfrm>
          <a:prstGeom prst="rect">
            <a:avLst/>
          </a:prstGeom>
        </p:spPr>
      </p:pic>
      <p:pic>
        <p:nvPicPr>
          <p:cNvPr id="3" name="Graphic 2">
            <a:extLst>
              <a:ext uri="{FF2B5EF4-FFF2-40B4-BE49-F238E27FC236}">
                <a16:creationId xmlns:a16="http://schemas.microsoft.com/office/drawing/2014/main" id="{9BF926F4-BAE7-A5BD-739A-BC16C4BCA62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211657" y="6545154"/>
            <a:ext cx="3712035" cy="4677896"/>
          </a:xfrm>
          <a:prstGeom prst="rect">
            <a:avLst/>
          </a:prstGeom>
        </p:spPr>
      </p:pic>
      <p:pic>
        <p:nvPicPr>
          <p:cNvPr id="4" name="Graphic 3">
            <a:extLst>
              <a:ext uri="{FF2B5EF4-FFF2-40B4-BE49-F238E27FC236}">
                <a16:creationId xmlns:a16="http://schemas.microsoft.com/office/drawing/2014/main" id="{5D3BA9E6-F893-FC3C-BEF8-8EB0E8B3DA7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18725" y="6601551"/>
            <a:ext cx="7020413" cy="4355632"/>
          </a:xfrm>
          <a:prstGeom prst="rect">
            <a:avLst/>
          </a:prstGeom>
        </p:spPr>
      </p:pic>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A03BA4-CA4F-16E0-22ED-274680402E9B}"/>
              </a:ext>
            </a:extLst>
          </p:cNvPr>
          <p:cNvSpPr>
            <a:spLocks noGrp="1"/>
          </p:cNvSpPr>
          <p:nvPr>
            <p:ph type="title"/>
          </p:nvPr>
        </p:nvSpPr>
        <p:spPr/>
        <p:txBody>
          <a:bodyPr/>
          <a:lstStyle/>
          <a:p>
            <a:r>
              <a:rPr lang="en-TW" dirty="0"/>
              <a:t>Analytics</a:t>
            </a:r>
          </a:p>
        </p:txBody>
      </p:sp>
      <p:sp>
        <p:nvSpPr>
          <p:cNvPr id="3" name="Text Placeholder 2">
            <a:extLst>
              <a:ext uri="{FF2B5EF4-FFF2-40B4-BE49-F238E27FC236}">
                <a16:creationId xmlns:a16="http://schemas.microsoft.com/office/drawing/2014/main" id="{0292E51F-AFBA-00F5-0059-4A9BF6FCCD2B}"/>
              </a:ext>
            </a:extLst>
          </p:cNvPr>
          <p:cNvSpPr>
            <a:spLocks noGrp="1"/>
          </p:cNvSpPr>
          <p:nvPr>
            <p:ph type="body" sz="quarter" idx="21"/>
          </p:nvPr>
        </p:nvSpPr>
        <p:spPr/>
        <p:txBody>
          <a:bodyPr/>
          <a:lstStyle/>
          <a:p>
            <a:r>
              <a:rPr lang="en-TW" dirty="0"/>
              <a:t>Daily sleep</a:t>
            </a:r>
          </a:p>
        </p:txBody>
      </p:sp>
      <p:pic>
        <p:nvPicPr>
          <p:cNvPr id="6" name="Graphic 5">
            <a:extLst>
              <a:ext uri="{FF2B5EF4-FFF2-40B4-BE49-F238E27FC236}">
                <a16:creationId xmlns:a16="http://schemas.microsoft.com/office/drawing/2014/main" id="{F89A0954-99C0-B956-E8D3-9B4E7B25489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980083" y="3288995"/>
            <a:ext cx="12981517" cy="8054043"/>
          </a:xfrm>
          <a:prstGeom prst="rect">
            <a:avLst/>
          </a:prstGeom>
        </p:spPr>
      </p:pic>
      <p:sp>
        <p:nvSpPr>
          <p:cNvPr id="7" name="TextBox 6">
            <a:extLst>
              <a:ext uri="{FF2B5EF4-FFF2-40B4-BE49-F238E27FC236}">
                <a16:creationId xmlns:a16="http://schemas.microsoft.com/office/drawing/2014/main" id="{C76A5921-4C68-5D8A-7BAF-7681EAAD0290}"/>
              </a:ext>
            </a:extLst>
          </p:cNvPr>
          <p:cNvSpPr txBox="1"/>
          <p:nvPr/>
        </p:nvSpPr>
        <p:spPr>
          <a:xfrm>
            <a:off x="962016" y="9519099"/>
            <a:ext cx="3945461"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TW" sz="2000" b="1" dirty="0"/>
              <a:t>Average sleep time</a:t>
            </a:r>
          </a:p>
        </p:txBody>
      </p:sp>
      <p:sp>
        <p:nvSpPr>
          <p:cNvPr id="8" name="Rectangle 7">
            <a:extLst>
              <a:ext uri="{FF2B5EF4-FFF2-40B4-BE49-F238E27FC236}">
                <a16:creationId xmlns:a16="http://schemas.microsoft.com/office/drawing/2014/main" id="{895026F8-8540-B69C-722B-A967746EFF77}"/>
              </a:ext>
            </a:extLst>
          </p:cNvPr>
          <p:cNvSpPr/>
          <p:nvPr/>
        </p:nvSpPr>
        <p:spPr>
          <a:xfrm>
            <a:off x="1656287" y="7210775"/>
            <a:ext cx="2539992" cy="2185214"/>
          </a:xfrm>
          <a:prstGeom prst="rect">
            <a:avLst/>
          </a:prstGeom>
          <a:noFill/>
        </p:spPr>
        <p:txBody>
          <a:bodyPr wrap="square" lIns="91440" tIns="45720" rIns="91440" bIns="45720">
            <a:spAutoFit/>
          </a:bodyPr>
          <a:lstStyle/>
          <a:p>
            <a:pPr algn="ctr"/>
            <a:r>
              <a:rPr lang="en-TW" sz="8800" b="0" cap="none" spc="0" dirty="0">
                <a:ln w="0"/>
                <a:solidFill>
                  <a:srgbClr val="CBA907"/>
                </a:solidFill>
                <a:effectLst>
                  <a:outerShdw blurRad="38100" dist="25400" dir="5400000" algn="ctr" rotWithShape="0">
                    <a:srgbClr val="6E747A">
                      <a:alpha val="43000"/>
                    </a:srgbClr>
                  </a:outerShdw>
                </a:effectLst>
              </a:rPr>
              <a:t>7</a:t>
            </a:r>
          </a:p>
          <a:p>
            <a:pPr algn="ctr"/>
            <a:r>
              <a:rPr lang="en-TW" sz="4800" b="0" cap="none" spc="0" dirty="0">
                <a:ln w="0"/>
                <a:solidFill>
                  <a:srgbClr val="CBA907"/>
                </a:solidFill>
                <a:effectLst>
                  <a:outerShdw blurRad="38100" dist="25400" dir="5400000" algn="ctr" rotWithShape="0">
                    <a:srgbClr val="6E747A">
                      <a:alpha val="43000"/>
                    </a:srgbClr>
                  </a:outerShdw>
                </a:effectLst>
              </a:rPr>
              <a:t>hours</a:t>
            </a:r>
          </a:p>
        </p:txBody>
      </p:sp>
      <p:cxnSp>
        <p:nvCxnSpPr>
          <p:cNvPr id="10" name="Straight Connector 9">
            <a:extLst>
              <a:ext uri="{FF2B5EF4-FFF2-40B4-BE49-F238E27FC236}">
                <a16:creationId xmlns:a16="http://schemas.microsoft.com/office/drawing/2014/main" id="{D65730D2-7C3A-94BA-467D-6969C2E29B22}"/>
              </a:ext>
            </a:extLst>
          </p:cNvPr>
          <p:cNvCxnSpPr>
            <a:cxnSpLocks/>
          </p:cNvCxnSpPr>
          <p:nvPr/>
        </p:nvCxnSpPr>
        <p:spPr>
          <a:xfrm>
            <a:off x="962016" y="6858000"/>
            <a:ext cx="8012651" cy="0"/>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11" name="Straight Connector 10">
            <a:extLst>
              <a:ext uri="{FF2B5EF4-FFF2-40B4-BE49-F238E27FC236}">
                <a16:creationId xmlns:a16="http://schemas.microsoft.com/office/drawing/2014/main" id="{5AE4BB36-63A9-9042-EF1A-98244E24315E}"/>
              </a:ext>
            </a:extLst>
          </p:cNvPr>
          <p:cNvCxnSpPr>
            <a:cxnSpLocks/>
          </p:cNvCxnSpPr>
          <p:nvPr/>
        </p:nvCxnSpPr>
        <p:spPr>
          <a:xfrm flipH="1">
            <a:off x="5029201" y="3536668"/>
            <a:ext cx="16927" cy="6392382"/>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sp>
        <p:nvSpPr>
          <p:cNvPr id="14" name="TextBox 13">
            <a:extLst>
              <a:ext uri="{FF2B5EF4-FFF2-40B4-BE49-F238E27FC236}">
                <a16:creationId xmlns:a16="http://schemas.microsoft.com/office/drawing/2014/main" id="{99DB0CB7-EFC3-3798-6792-E075E53E5432}"/>
              </a:ext>
            </a:extLst>
          </p:cNvPr>
          <p:cNvSpPr txBox="1"/>
          <p:nvPr/>
        </p:nvSpPr>
        <p:spPr>
          <a:xfrm>
            <a:off x="962016" y="5831350"/>
            <a:ext cx="4064003" cy="7181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TW" sz="2000" b="1" dirty="0"/>
              <a:t>Possess sleep records</a:t>
            </a:r>
          </a:p>
          <a:p>
            <a:pPr marL="0" marR="0" indent="0" algn="ctr" defTabSz="2438338" rtl="0" fontAlgn="auto" latinLnBrk="0" hangingPunct="0">
              <a:lnSpc>
                <a:spcPct val="100000"/>
              </a:lnSpc>
              <a:spcBef>
                <a:spcPts val="0"/>
              </a:spcBef>
              <a:spcAft>
                <a:spcPts val="0"/>
              </a:spcAft>
              <a:buClrTx/>
              <a:buSzTx/>
              <a:buFontTx/>
              <a:buNone/>
              <a:tabLst/>
            </a:pPr>
            <a:r>
              <a:rPr lang="en-TW" sz="2000" b="1" dirty="0"/>
              <a:t>out of 35 users</a:t>
            </a:r>
          </a:p>
        </p:txBody>
      </p:sp>
      <p:sp>
        <p:nvSpPr>
          <p:cNvPr id="15" name="Rectangle 14">
            <a:extLst>
              <a:ext uri="{FF2B5EF4-FFF2-40B4-BE49-F238E27FC236}">
                <a16:creationId xmlns:a16="http://schemas.microsoft.com/office/drawing/2014/main" id="{BE2CB5AE-A7A2-398B-6CBA-561294E81010}"/>
              </a:ext>
            </a:extLst>
          </p:cNvPr>
          <p:cNvSpPr/>
          <p:nvPr/>
        </p:nvSpPr>
        <p:spPr>
          <a:xfrm>
            <a:off x="1656286" y="3726965"/>
            <a:ext cx="2539992" cy="2185214"/>
          </a:xfrm>
          <a:prstGeom prst="rect">
            <a:avLst/>
          </a:prstGeom>
          <a:noFill/>
        </p:spPr>
        <p:txBody>
          <a:bodyPr wrap="square" lIns="91440" tIns="45720" rIns="91440" bIns="45720">
            <a:spAutoFit/>
          </a:bodyPr>
          <a:lstStyle/>
          <a:p>
            <a:pPr algn="ctr"/>
            <a:r>
              <a:rPr lang="en-TW" sz="8800" b="0" cap="none" spc="0" dirty="0">
                <a:ln w="0"/>
                <a:solidFill>
                  <a:srgbClr val="CBA907"/>
                </a:solidFill>
                <a:effectLst>
                  <a:outerShdw blurRad="38100" dist="25400" dir="5400000" algn="ctr" rotWithShape="0">
                    <a:srgbClr val="6E747A">
                      <a:alpha val="43000"/>
                    </a:srgbClr>
                  </a:outerShdw>
                </a:effectLst>
              </a:rPr>
              <a:t>24</a:t>
            </a:r>
          </a:p>
          <a:p>
            <a:pPr algn="ctr"/>
            <a:r>
              <a:rPr lang="en-TW" sz="4800" b="0" cap="none" spc="0" dirty="0">
                <a:ln w="0"/>
                <a:solidFill>
                  <a:srgbClr val="CBA907"/>
                </a:solidFill>
                <a:effectLst>
                  <a:outerShdw blurRad="38100" dist="25400" dir="5400000" algn="ctr" rotWithShape="0">
                    <a:srgbClr val="6E747A">
                      <a:alpha val="43000"/>
                    </a:srgbClr>
                  </a:outerShdw>
                </a:effectLst>
              </a:rPr>
              <a:t>users</a:t>
            </a:r>
          </a:p>
        </p:txBody>
      </p:sp>
      <p:sp>
        <p:nvSpPr>
          <p:cNvPr id="16" name="TextBox 15">
            <a:extLst>
              <a:ext uri="{FF2B5EF4-FFF2-40B4-BE49-F238E27FC236}">
                <a16:creationId xmlns:a16="http://schemas.microsoft.com/office/drawing/2014/main" id="{18291B89-860C-9211-4649-7F826C2BE1A1}"/>
              </a:ext>
            </a:extLst>
          </p:cNvPr>
          <p:cNvSpPr txBox="1"/>
          <p:nvPr/>
        </p:nvSpPr>
        <p:spPr>
          <a:xfrm>
            <a:off x="2453217" y="3536668"/>
            <a:ext cx="969429" cy="3488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TW" sz="1600" dirty="0"/>
              <a:t>Only</a:t>
            </a:r>
            <a:endParaRPr lang="en-TW" sz="2000" dirty="0"/>
          </a:p>
        </p:txBody>
      </p:sp>
      <p:sp>
        <p:nvSpPr>
          <p:cNvPr id="18" name="TextBox 17">
            <a:extLst>
              <a:ext uri="{FF2B5EF4-FFF2-40B4-BE49-F238E27FC236}">
                <a16:creationId xmlns:a16="http://schemas.microsoft.com/office/drawing/2014/main" id="{F8AF5990-69A6-8436-8965-AC437ADE8863}"/>
              </a:ext>
            </a:extLst>
          </p:cNvPr>
          <p:cNvSpPr txBox="1"/>
          <p:nvPr/>
        </p:nvSpPr>
        <p:spPr>
          <a:xfrm>
            <a:off x="5046128" y="9555336"/>
            <a:ext cx="3945461"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sz="2000" b="1" dirty="0"/>
              <a:t>I</a:t>
            </a:r>
            <a:r>
              <a:rPr lang="en-TW" sz="2000" b="1" dirty="0"/>
              <a:t>n bed without sleeping</a:t>
            </a:r>
          </a:p>
        </p:txBody>
      </p:sp>
      <p:sp>
        <p:nvSpPr>
          <p:cNvPr id="19" name="Rectangle 18">
            <a:extLst>
              <a:ext uri="{FF2B5EF4-FFF2-40B4-BE49-F238E27FC236}">
                <a16:creationId xmlns:a16="http://schemas.microsoft.com/office/drawing/2014/main" id="{43CCC026-222D-6297-E2A8-0472294E359C}"/>
              </a:ext>
            </a:extLst>
          </p:cNvPr>
          <p:cNvSpPr/>
          <p:nvPr/>
        </p:nvSpPr>
        <p:spPr>
          <a:xfrm>
            <a:off x="5740399" y="7247012"/>
            <a:ext cx="2539992" cy="2185214"/>
          </a:xfrm>
          <a:prstGeom prst="rect">
            <a:avLst/>
          </a:prstGeom>
          <a:noFill/>
        </p:spPr>
        <p:txBody>
          <a:bodyPr wrap="square" lIns="91440" tIns="45720" rIns="91440" bIns="45720">
            <a:spAutoFit/>
          </a:bodyPr>
          <a:lstStyle/>
          <a:p>
            <a:pPr algn="ctr"/>
            <a:r>
              <a:rPr lang="en-TW" sz="8800" b="0" cap="none" spc="0" dirty="0">
                <a:ln w="0"/>
                <a:solidFill>
                  <a:srgbClr val="CBA907"/>
                </a:solidFill>
                <a:effectLst>
                  <a:outerShdw blurRad="38100" dist="25400" dir="5400000" algn="ctr" rotWithShape="0">
                    <a:srgbClr val="6E747A">
                      <a:alpha val="43000"/>
                    </a:srgbClr>
                  </a:outerShdw>
                </a:effectLst>
              </a:rPr>
              <a:t>39</a:t>
            </a:r>
          </a:p>
          <a:p>
            <a:pPr algn="ctr"/>
            <a:r>
              <a:rPr lang="en-TW" sz="4800" b="0" cap="none" spc="0" dirty="0">
                <a:ln w="0"/>
                <a:solidFill>
                  <a:srgbClr val="CBA907"/>
                </a:solidFill>
                <a:effectLst>
                  <a:outerShdw blurRad="38100" dist="25400" dir="5400000" algn="ctr" rotWithShape="0">
                    <a:srgbClr val="6E747A">
                      <a:alpha val="43000"/>
                    </a:srgbClr>
                  </a:outerShdw>
                </a:effectLst>
              </a:rPr>
              <a:t>mins</a:t>
            </a:r>
          </a:p>
        </p:txBody>
      </p:sp>
      <p:sp>
        <p:nvSpPr>
          <p:cNvPr id="22" name="TextBox 21">
            <a:extLst>
              <a:ext uri="{FF2B5EF4-FFF2-40B4-BE49-F238E27FC236}">
                <a16:creationId xmlns:a16="http://schemas.microsoft.com/office/drawing/2014/main" id="{122F70AB-1F13-2998-E284-E59B13283B61}"/>
              </a:ext>
            </a:extLst>
          </p:cNvPr>
          <p:cNvSpPr txBox="1"/>
          <p:nvPr/>
        </p:nvSpPr>
        <p:spPr>
          <a:xfrm>
            <a:off x="5393260" y="7043025"/>
            <a:ext cx="3251196" cy="3488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TW" sz="1600" dirty="0"/>
              <a:t>Users spend on average</a:t>
            </a:r>
          </a:p>
        </p:txBody>
      </p:sp>
      <p:sp>
        <p:nvSpPr>
          <p:cNvPr id="47" name="TextBox 46">
            <a:extLst>
              <a:ext uri="{FF2B5EF4-FFF2-40B4-BE49-F238E27FC236}">
                <a16:creationId xmlns:a16="http://schemas.microsoft.com/office/drawing/2014/main" id="{AA79946C-8738-51AD-BBE5-AEA12631FEB3}"/>
              </a:ext>
            </a:extLst>
          </p:cNvPr>
          <p:cNvSpPr txBox="1"/>
          <p:nvPr/>
        </p:nvSpPr>
        <p:spPr>
          <a:xfrm>
            <a:off x="5108563" y="5985238"/>
            <a:ext cx="4064003"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TW" sz="2000" b="1" dirty="0"/>
              <a:t>Longest sleep</a:t>
            </a:r>
          </a:p>
        </p:txBody>
      </p:sp>
      <p:sp>
        <p:nvSpPr>
          <p:cNvPr id="48" name="Rectangle 47">
            <a:extLst>
              <a:ext uri="{FF2B5EF4-FFF2-40B4-BE49-F238E27FC236}">
                <a16:creationId xmlns:a16="http://schemas.microsoft.com/office/drawing/2014/main" id="{FFA401F0-C5F4-03B9-0710-496EDD7EFBB6}"/>
              </a:ext>
            </a:extLst>
          </p:cNvPr>
          <p:cNvSpPr/>
          <p:nvPr/>
        </p:nvSpPr>
        <p:spPr>
          <a:xfrm>
            <a:off x="5167852" y="4247808"/>
            <a:ext cx="3894685" cy="1446550"/>
          </a:xfrm>
          <a:prstGeom prst="rect">
            <a:avLst/>
          </a:prstGeom>
          <a:noFill/>
        </p:spPr>
        <p:txBody>
          <a:bodyPr wrap="square" lIns="91440" tIns="45720" rIns="91440" bIns="45720">
            <a:spAutoFit/>
          </a:bodyPr>
          <a:lstStyle/>
          <a:p>
            <a:pPr algn="ctr"/>
            <a:r>
              <a:rPr lang="en-TW" sz="4400" b="0" cap="none" spc="0" dirty="0">
                <a:ln w="0"/>
                <a:solidFill>
                  <a:srgbClr val="CBA907"/>
                </a:solidFill>
                <a:effectLst>
                  <a:outerShdw blurRad="38100" dist="25400" dir="5400000" algn="ctr" rotWithShape="0">
                    <a:srgbClr val="6E747A">
                      <a:alpha val="43000"/>
                    </a:srgbClr>
                  </a:outerShdw>
                </a:effectLst>
              </a:rPr>
              <a:t>Sunday</a:t>
            </a:r>
          </a:p>
          <a:p>
            <a:pPr algn="ctr"/>
            <a:r>
              <a:rPr lang="en-TW" sz="4400" b="0" cap="none" spc="0" dirty="0">
                <a:ln w="0"/>
                <a:solidFill>
                  <a:srgbClr val="CBA907"/>
                </a:solidFill>
                <a:effectLst>
                  <a:outerShdw blurRad="38100" dist="25400" dir="5400000" algn="ctr" rotWithShape="0">
                    <a:srgbClr val="6E747A">
                      <a:alpha val="43000"/>
                    </a:srgbClr>
                  </a:outerShdw>
                </a:effectLst>
              </a:rPr>
              <a:t>Wednesday</a:t>
            </a:r>
          </a:p>
        </p:txBody>
      </p:sp>
      <p:sp>
        <p:nvSpPr>
          <p:cNvPr id="52" name="TextBox 51">
            <a:extLst>
              <a:ext uri="{FF2B5EF4-FFF2-40B4-BE49-F238E27FC236}">
                <a16:creationId xmlns:a16="http://schemas.microsoft.com/office/drawing/2014/main" id="{A0322777-7578-1864-914E-1EB4AFD6A025}"/>
              </a:ext>
            </a:extLst>
          </p:cNvPr>
          <p:cNvSpPr txBox="1"/>
          <p:nvPr/>
        </p:nvSpPr>
        <p:spPr>
          <a:xfrm>
            <a:off x="1206500" y="11337706"/>
            <a:ext cx="21305314" cy="133369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342900" marR="0" indent="-342900" algn="l" defTabSz="2438338" rtl="0" fontAlgn="auto" latinLnBrk="0" hangingPunct="0">
              <a:lnSpc>
                <a:spcPct val="100000"/>
              </a:lnSpc>
              <a:spcBef>
                <a:spcPts val="0"/>
              </a:spcBef>
              <a:spcAft>
                <a:spcPts val="0"/>
              </a:spcAft>
              <a:buClrTx/>
              <a:buSzTx/>
              <a:buFontTx/>
              <a:buChar char="-"/>
              <a:tabLst/>
            </a:pPr>
            <a:r>
              <a:rPr kumimoji="0" lang="en-TW" sz="2800" b="1" i="0" u="none" strike="noStrike" cap="none" spc="0" normalizeH="0" baseline="0" dirty="0">
                <a:ln>
                  <a:noFill/>
                </a:ln>
                <a:solidFill>
                  <a:srgbClr val="5E5E5E"/>
                </a:solidFill>
                <a:effectLst/>
                <a:uFillTx/>
                <a:latin typeface="+mn-lt"/>
                <a:ea typeface="+mn-ea"/>
                <a:cs typeface="+mn-cs"/>
                <a:sym typeface="Helvetica Neue"/>
              </a:rPr>
              <a:t>11 users </a:t>
            </a:r>
            <a:r>
              <a:rPr kumimoji="0" lang="en-TW" sz="2800" b="0" i="0" u="none" strike="noStrike" cap="none" spc="0" normalizeH="0" baseline="0" dirty="0">
                <a:ln>
                  <a:noFill/>
                </a:ln>
                <a:solidFill>
                  <a:srgbClr val="5E5E5E"/>
                </a:solidFill>
                <a:effectLst/>
                <a:uFillTx/>
                <a:latin typeface="+mn-lt"/>
                <a:ea typeface="+mn-ea"/>
                <a:cs typeface="+mn-cs"/>
                <a:sym typeface="Helvetica Neue"/>
              </a:rPr>
              <a:t>don’t wear the tracker device during sleep, this can be due to </a:t>
            </a:r>
            <a:r>
              <a:rPr kumimoji="0" lang="en-TW" sz="2800" b="1" i="0" u="none" strike="noStrike" cap="none" spc="0" normalizeH="0" baseline="0" dirty="0">
                <a:ln>
                  <a:noFill/>
                </a:ln>
                <a:solidFill>
                  <a:srgbClr val="5E5E5E"/>
                </a:solidFill>
                <a:effectLst/>
                <a:uFillTx/>
                <a:latin typeface="+mn-lt"/>
                <a:ea typeface="+mn-ea"/>
                <a:cs typeface="+mn-cs"/>
                <a:sym typeface="Helvetica Neue"/>
              </a:rPr>
              <a:t>personal preference </a:t>
            </a:r>
            <a:r>
              <a:rPr kumimoji="0" lang="en-TW" sz="2800" b="0" i="0" u="none" strike="noStrike" cap="none" spc="0" normalizeH="0" baseline="0" dirty="0">
                <a:ln>
                  <a:noFill/>
                </a:ln>
                <a:solidFill>
                  <a:srgbClr val="5E5E5E"/>
                </a:solidFill>
                <a:effectLst/>
                <a:uFillTx/>
                <a:latin typeface="+mn-lt"/>
                <a:ea typeface="+mn-ea"/>
                <a:cs typeface="+mn-cs"/>
                <a:sym typeface="Helvetica Neue"/>
              </a:rPr>
              <a:t>or </a:t>
            </a:r>
            <a:r>
              <a:rPr kumimoji="0" lang="en-TW" sz="2800" b="1" i="0" u="none" strike="noStrike" cap="none" spc="0" normalizeH="0" baseline="0" dirty="0">
                <a:ln>
                  <a:noFill/>
                </a:ln>
                <a:solidFill>
                  <a:srgbClr val="5E5E5E"/>
                </a:solidFill>
                <a:effectLst/>
                <a:uFillTx/>
                <a:latin typeface="+mn-lt"/>
                <a:ea typeface="+mn-ea"/>
                <a:cs typeface="+mn-cs"/>
                <a:sym typeface="Helvetica Neue"/>
              </a:rPr>
              <a:t>the device’s</a:t>
            </a:r>
            <a:r>
              <a:rPr kumimoji="0" lang="en-TW" sz="2800" b="0" i="0" u="none" strike="noStrike" cap="none" spc="0" normalizeH="0" baseline="0" dirty="0">
                <a:ln>
                  <a:noFill/>
                </a:ln>
                <a:solidFill>
                  <a:srgbClr val="5E5E5E"/>
                </a:solidFill>
                <a:effectLst/>
                <a:uFillTx/>
                <a:latin typeface="+mn-lt"/>
                <a:ea typeface="+mn-ea"/>
                <a:cs typeface="+mn-cs"/>
                <a:sym typeface="Helvetica Neue"/>
              </a:rPr>
              <a:t> </a:t>
            </a:r>
            <a:r>
              <a:rPr kumimoji="0" lang="en-TW" sz="2800" b="1" i="0" u="none" strike="noStrike" cap="none" spc="0" normalizeH="0" baseline="0" dirty="0">
                <a:ln>
                  <a:noFill/>
                </a:ln>
                <a:solidFill>
                  <a:srgbClr val="5E5E5E"/>
                </a:solidFill>
                <a:effectLst/>
                <a:uFillTx/>
                <a:latin typeface="+mn-lt"/>
                <a:ea typeface="+mn-ea"/>
                <a:cs typeface="+mn-cs"/>
                <a:sym typeface="Helvetica Neue"/>
              </a:rPr>
              <a:t>lack of convenience</a:t>
            </a:r>
            <a:r>
              <a:rPr kumimoji="0" lang="en-TW" sz="2800" b="0" i="0" u="none" strike="noStrike" cap="none" spc="0" normalizeH="0" baseline="0" dirty="0">
                <a:ln>
                  <a:noFill/>
                </a:ln>
                <a:solidFill>
                  <a:srgbClr val="5E5E5E"/>
                </a:solidFill>
                <a:effectLst/>
                <a:uFillTx/>
                <a:latin typeface="+mn-lt"/>
                <a:ea typeface="+mn-ea"/>
                <a:cs typeface="+mn-cs"/>
                <a:sym typeface="Helvetica Neue"/>
              </a:rPr>
              <a:t> issue (need more information).</a:t>
            </a:r>
          </a:p>
          <a:p>
            <a:pPr marL="342900" marR="0" indent="-342900" algn="l" defTabSz="2438338" rtl="0" fontAlgn="auto" latinLnBrk="0" hangingPunct="0">
              <a:lnSpc>
                <a:spcPct val="100000"/>
              </a:lnSpc>
              <a:spcBef>
                <a:spcPts val="0"/>
              </a:spcBef>
              <a:spcAft>
                <a:spcPts val="0"/>
              </a:spcAft>
              <a:buClrTx/>
              <a:buSzTx/>
              <a:buFontTx/>
              <a:buChar char="-"/>
              <a:tabLst/>
            </a:pPr>
            <a:endParaRPr kumimoji="0" lang="en-TW" sz="2400" b="0" i="0" u="none" strike="noStrike" cap="none" spc="0" normalizeH="0" baseline="0" dirty="0">
              <a:ln>
                <a:noFill/>
              </a:ln>
              <a:solidFill>
                <a:srgbClr val="5E5E5E"/>
              </a:solidFill>
              <a:effectLst/>
              <a:uFillTx/>
              <a:latin typeface="+mn-lt"/>
              <a:ea typeface="+mn-ea"/>
              <a:cs typeface="+mn-cs"/>
              <a:sym typeface="Helvetica Neue"/>
            </a:endParaRPr>
          </a:p>
        </p:txBody>
      </p:sp>
    </p:spTree>
    <p:extLst>
      <p:ext uri="{BB962C8B-B14F-4D97-AF65-F5344CB8AC3E}">
        <p14:creationId xmlns:p14="http://schemas.microsoft.com/office/powerpoint/2010/main" val="1215592794"/>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Analytics"/>
          <p:cNvSpPr txBox="1">
            <a:spLocks noGrp="1"/>
          </p:cNvSpPr>
          <p:nvPr>
            <p:ph type="title"/>
          </p:nvPr>
        </p:nvSpPr>
        <p:spPr>
          <a:prstGeom prst="rect">
            <a:avLst/>
          </a:prstGeom>
        </p:spPr>
        <p:txBody>
          <a:bodyPr/>
          <a:lstStyle/>
          <a:p>
            <a:r>
              <a:rPr dirty="0"/>
              <a:t>Analytics</a:t>
            </a:r>
          </a:p>
        </p:txBody>
      </p:sp>
      <p:sp>
        <p:nvSpPr>
          <p:cNvPr id="182" name="G1: Least active users"/>
          <p:cNvSpPr txBox="1">
            <a:spLocks noGrp="1"/>
          </p:cNvSpPr>
          <p:nvPr>
            <p:ph type="body" idx="21"/>
          </p:nvPr>
        </p:nvSpPr>
        <p:spPr>
          <a:xfrm>
            <a:off x="1206500" y="2372961"/>
            <a:ext cx="21971000" cy="212875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normAutofit/>
          </a:bodyPr>
          <a:lstStyle/>
          <a:p>
            <a:r>
              <a:rPr lang="en-US" dirty="0"/>
              <a:t>Users’ segmentation</a:t>
            </a:r>
          </a:p>
          <a:p>
            <a:r>
              <a:rPr lang="en-US" sz="4000" b="0" dirty="0"/>
              <a:t>By daily average steps</a:t>
            </a:r>
          </a:p>
        </p:txBody>
      </p:sp>
      <p:sp>
        <p:nvSpPr>
          <p:cNvPr id="144" name="Merge separate datasets into 1 single file (Hourly_activity)…">
            <a:extLst>
              <a:ext uri="{FF2B5EF4-FFF2-40B4-BE49-F238E27FC236}">
                <a16:creationId xmlns:a16="http://schemas.microsoft.com/office/drawing/2014/main" id="{4EC6D72E-C8E2-30F2-B812-99271A4C3298}"/>
              </a:ext>
            </a:extLst>
          </p:cNvPr>
          <p:cNvSpPr txBox="1">
            <a:spLocks noGrp="1"/>
          </p:cNvSpPr>
          <p:nvPr>
            <p:ph type="body" idx="1"/>
          </p:nvPr>
        </p:nvSpPr>
        <p:spPr>
          <a:xfrm>
            <a:off x="1206500" y="4142028"/>
            <a:ext cx="12519890" cy="691229"/>
          </a:xfrm>
          <a:prstGeom prst="rect">
            <a:avLst/>
          </a:prstGeom>
        </p:spPr>
        <p:txBody>
          <a:bodyPr>
            <a:normAutofit fontScale="85000" lnSpcReduction="10000"/>
          </a:bodyPr>
          <a:lstStyle/>
          <a:p>
            <a:pPr marL="0" indent="0">
              <a:buNone/>
            </a:pPr>
            <a:r>
              <a:rPr lang="en-US" sz="3600" dirty="0"/>
              <a:t>Users will be divided into groups based on their daily average steps</a:t>
            </a:r>
            <a:endParaRPr lang="en-US" sz="3600" b="1" dirty="0"/>
          </a:p>
        </p:txBody>
      </p:sp>
      <p:pic>
        <p:nvPicPr>
          <p:cNvPr id="147" name="Graphic 146" descr="Man with solid fill">
            <a:extLst>
              <a:ext uri="{FF2B5EF4-FFF2-40B4-BE49-F238E27FC236}">
                <a16:creationId xmlns:a16="http://schemas.microsoft.com/office/drawing/2014/main" id="{1CC729DB-14D6-5F30-8AA0-BB2197E602A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100928" y="6198588"/>
            <a:ext cx="1054254" cy="1054254"/>
          </a:xfrm>
          <a:prstGeom prst="rect">
            <a:avLst/>
          </a:prstGeom>
        </p:spPr>
      </p:pic>
      <p:pic>
        <p:nvPicPr>
          <p:cNvPr id="148" name="Graphic 147" descr="Man with solid fill">
            <a:extLst>
              <a:ext uri="{FF2B5EF4-FFF2-40B4-BE49-F238E27FC236}">
                <a16:creationId xmlns:a16="http://schemas.microsoft.com/office/drawing/2014/main" id="{D19D5631-7D24-019C-4F71-DDF31C3F18B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628055" y="6198588"/>
            <a:ext cx="1054254" cy="1054254"/>
          </a:xfrm>
          <a:prstGeom prst="rect">
            <a:avLst/>
          </a:prstGeom>
        </p:spPr>
      </p:pic>
      <p:pic>
        <p:nvPicPr>
          <p:cNvPr id="149" name="Graphic 148" descr="Man with solid fill">
            <a:extLst>
              <a:ext uri="{FF2B5EF4-FFF2-40B4-BE49-F238E27FC236}">
                <a16:creationId xmlns:a16="http://schemas.microsoft.com/office/drawing/2014/main" id="{5F34772E-B427-E31C-02A8-8D87AAEBFCF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155182" y="6198588"/>
            <a:ext cx="1054254" cy="1054254"/>
          </a:xfrm>
          <a:prstGeom prst="rect">
            <a:avLst/>
          </a:prstGeom>
        </p:spPr>
      </p:pic>
      <p:pic>
        <p:nvPicPr>
          <p:cNvPr id="150" name="Graphic 149" descr="Man with solid fill">
            <a:extLst>
              <a:ext uri="{FF2B5EF4-FFF2-40B4-BE49-F238E27FC236}">
                <a16:creationId xmlns:a16="http://schemas.microsoft.com/office/drawing/2014/main" id="{F2FC41F5-E8F9-6B16-19C0-2613409D7DB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100928" y="7252842"/>
            <a:ext cx="1054254" cy="1054254"/>
          </a:xfrm>
          <a:prstGeom prst="rect">
            <a:avLst/>
          </a:prstGeom>
        </p:spPr>
      </p:pic>
      <p:pic>
        <p:nvPicPr>
          <p:cNvPr id="151" name="Graphic 150" descr="Man with solid fill">
            <a:extLst>
              <a:ext uri="{FF2B5EF4-FFF2-40B4-BE49-F238E27FC236}">
                <a16:creationId xmlns:a16="http://schemas.microsoft.com/office/drawing/2014/main" id="{64045CEC-5A03-66C9-4DC9-29F7D6A4DF2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628055" y="7252842"/>
            <a:ext cx="1054254" cy="1054254"/>
          </a:xfrm>
          <a:prstGeom prst="rect">
            <a:avLst/>
          </a:prstGeom>
        </p:spPr>
      </p:pic>
      <p:pic>
        <p:nvPicPr>
          <p:cNvPr id="152" name="Graphic 151" descr="Man with solid fill">
            <a:extLst>
              <a:ext uri="{FF2B5EF4-FFF2-40B4-BE49-F238E27FC236}">
                <a16:creationId xmlns:a16="http://schemas.microsoft.com/office/drawing/2014/main" id="{E35FAAA8-C88A-30FB-0DB7-4E92BB8A66E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155182" y="7252842"/>
            <a:ext cx="1054254" cy="1054254"/>
          </a:xfrm>
          <a:prstGeom prst="rect">
            <a:avLst/>
          </a:prstGeom>
        </p:spPr>
      </p:pic>
      <p:pic>
        <p:nvPicPr>
          <p:cNvPr id="153" name="Graphic 152" descr="Man with solid fill">
            <a:extLst>
              <a:ext uri="{FF2B5EF4-FFF2-40B4-BE49-F238E27FC236}">
                <a16:creationId xmlns:a16="http://schemas.microsoft.com/office/drawing/2014/main" id="{7C6E43C8-05A8-A17D-E4B2-43D189E89E3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100928" y="8307096"/>
            <a:ext cx="1054254" cy="1054254"/>
          </a:xfrm>
          <a:prstGeom prst="rect">
            <a:avLst/>
          </a:prstGeom>
        </p:spPr>
      </p:pic>
      <p:pic>
        <p:nvPicPr>
          <p:cNvPr id="154" name="Graphic 153" descr="Man with solid fill">
            <a:extLst>
              <a:ext uri="{FF2B5EF4-FFF2-40B4-BE49-F238E27FC236}">
                <a16:creationId xmlns:a16="http://schemas.microsoft.com/office/drawing/2014/main" id="{03DA8A50-D2E5-8212-2E3F-12A0897FC8E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628055" y="8307096"/>
            <a:ext cx="1054254" cy="1054254"/>
          </a:xfrm>
          <a:prstGeom prst="rect">
            <a:avLst/>
          </a:prstGeom>
        </p:spPr>
      </p:pic>
      <p:pic>
        <p:nvPicPr>
          <p:cNvPr id="155" name="Graphic 154" descr="Man with solid fill">
            <a:extLst>
              <a:ext uri="{FF2B5EF4-FFF2-40B4-BE49-F238E27FC236}">
                <a16:creationId xmlns:a16="http://schemas.microsoft.com/office/drawing/2014/main" id="{69BCDFCE-BFE5-EA1A-C1D2-377DC1608E6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155182" y="8307096"/>
            <a:ext cx="1054254" cy="1054254"/>
          </a:xfrm>
          <a:prstGeom prst="rect">
            <a:avLst/>
          </a:prstGeom>
        </p:spPr>
      </p:pic>
      <p:pic>
        <p:nvPicPr>
          <p:cNvPr id="156" name="Graphic 155" descr="Man with solid fill">
            <a:extLst>
              <a:ext uri="{FF2B5EF4-FFF2-40B4-BE49-F238E27FC236}">
                <a16:creationId xmlns:a16="http://schemas.microsoft.com/office/drawing/2014/main" id="{0DEACD77-C11E-44B1-9AF7-0BB80259224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682309" y="6198588"/>
            <a:ext cx="1054254" cy="1054254"/>
          </a:xfrm>
          <a:prstGeom prst="rect">
            <a:avLst/>
          </a:prstGeom>
        </p:spPr>
      </p:pic>
      <p:pic>
        <p:nvPicPr>
          <p:cNvPr id="157" name="Graphic 156" descr="Man with solid fill">
            <a:extLst>
              <a:ext uri="{FF2B5EF4-FFF2-40B4-BE49-F238E27FC236}">
                <a16:creationId xmlns:a16="http://schemas.microsoft.com/office/drawing/2014/main" id="{652F3638-0799-E55A-CC1F-75BBB52CCED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209436" y="6198588"/>
            <a:ext cx="1054254" cy="1054254"/>
          </a:xfrm>
          <a:prstGeom prst="rect">
            <a:avLst/>
          </a:prstGeom>
        </p:spPr>
      </p:pic>
      <p:pic>
        <p:nvPicPr>
          <p:cNvPr id="158" name="Graphic 157" descr="Man with solid fill">
            <a:extLst>
              <a:ext uri="{FF2B5EF4-FFF2-40B4-BE49-F238E27FC236}">
                <a16:creationId xmlns:a16="http://schemas.microsoft.com/office/drawing/2014/main" id="{6E591DC7-FBD7-DCBC-38E7-72C56A219B9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736563" y="6198588"/>
            <a:ext cx="1054254" cy="1054254"/>
          </a:xfrm>
          <a:prstGeom prst="rect">
            <a:avLst/>
          </a:prstGeom>
        </p:spPr>
      </p:pic>
      <p:pic>
        <p:nvPicPr>
          <p:cNvPr id="159" name="Graphic 158" descr="Man with solid fill">
            <a:extLst>
              <a:ext uri="{FF2B5EF4-FFF2-40B4-BE49-F238E27FC236}">
                <a16:creationId xmlns:a16="http://schemas.microsoft.com/office/drawing/2014/main" id="{E462F2C7-DA1A-AE5C-0CF4-51096D95A72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682309" y="7252842"/>
            <a:ext cx="1054254" cy="1054254"/>
          </a:xfrm>
          <a:prstGeom prst="rect">
            <a:avLst/>
          </a:prstGeom>
        </p:spPr>
      </p:pic>
      <p:pic>
        <p:nvPicPr>
          <p:cNvPr id="160" name="Graphic 159" descr="Man with solid fill">
            <a:extLst>
              <a:ext uri="{FF2B5EF4-FFF2-40B4-BE49-F238E27FC236}">
                <a16:creationId xmlns:a16="http://schemas.microsoft.com/office/drawing/2014/main" id="{2488A24C-AF92-086D-17A7-3D1E7FFD89A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209436" y="7252842"/>
            <a:ext cx="1054254" cy="1054254"/>
          </a:xfrm>
          <a:prstGeom prst="rect">
            <a:avLst/>
          </a:prstGeom>
        </p:spPr>
      </p:pic>
      <p:pic>
        <p:nvPicPr>
          <p:cNvPr id="161" name="Graphic 160" descr="Man with solid fill">
            <a:extLst>
              <a:ext uri="{FF2B5EF4-FFF2-40B4-BE49-F238E27FC236}">
                <a16:creationId xmlns:a16="http://schemas.microsoft.com/office/drawing/2014/main" id="{C2C51FD1-8B14-DAA7-657B-D5A42859004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736563" y="7252842"/>
            <a:ext cx="1054254" cy="1054254"/>
          </a:xfrm>
          <a:prstGeom prst="rect">
            <a:avLst/>
          </a:prstGeom>
        </p:spPr>
      </p:pic>
      <p:pic>
        <p:nvPicPr>
          <p:cNvPr id="162" name="Graphic 161" descr="Man with solid fill">
            <a:extLst>
              <a:ext uri="{FF2B5EF4-FFF2-40B4-BE49-F238E27FC236}">
                <a16:creationId xmlns:a16="http://schemas.microsoft.com/office/drawing/2014/main" id="{7BEE407A-33F6-EFB5-FA4B-E2CA72496DB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660782" y="8307096"/>
            <a:ext cx="1054254" cy="1054254"/>
          </a:xfrm>
          <a:prstGeom prst="rect">
            <a:avLst/>
          </a:prstGeom>
        </p:spPr>
      </p:pic>
      <p:pic>
        <p:nvPicPr>
          <p:cNvPr id="163" name="Graphic 162" descr="Man with solid fill">
            <a:extLst>
              <a:ext uri="{FF2B5EF4-FFF2-40B4-BE49-F238E27FC236}">
                <a16:creationId xmlns:a16="http://schemas.microsoft.com/office/drawing/2014/main" id="{9991D700-056D-7AD3-EB44-102DB4A1C28E}"/>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187909" y="8307096"/>
            <a:ext cx="1054254" cy="1054254"/>
          </a:xfrm>
          <a:prstGeom prst="rect">
            <a:avLst/>
          </a:prstGeom>
        </p:spPr>
      </p:pic>
      <p:pic>
        <p:nvPicPr>
          <p:cNvPr id="164" name="Graphic 163" descr="Man with solid fill">
            <a:extLst>
              <a:ext uri="{FF2B5EF4-FFF2-40B4-BE49-F238E27FC236}">
                <a16:creationId xmlns:a16="http://schemas.microsoft.com/office/drawing/2014/main" id="{93366E21-63D5-9382-352B-3AA80F3C8E98}"/>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715036" y="8307096"/>
            <a:ext cx="1054254" cy="1054254"/>
          </a:xfrm>
          <a:prstGeom prst="rect">
            <a:avLst/>
          </a:prstGeom>
        </p:spPr>
      </p:pic>
      <p:pic>
        <p:nvPicPr>
          <p:cNvPr id="165" name="Graphic 164" descr="Man with solid fill">
            <a:extLst>
              <a:ext uri="{FF2B5EF4-FFF2-40B4-BE49-F238E27FC236}">
                <a16:creationId xmlns:a16="http://schemas.microsoft.com/office/drawing/2014/main" id="{2DD4E2F5-FE68-3FAA-5259-8784D95E356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255092" y="6198588"/>
            <a:ext cx="1054254" cy="1054254"/>
          </a:xfrm>
          <a:prstGeom prst="rect">
            <a:avLst/>
          </a:prstGeom>
        </p:spPr>
      </p:pic>
      <p:pic>
        <p:nvPicPr>
          <p:cNvPr id="166" name="Graphic 165" descr="Man with solid fill">
            <a:extLst>
              <a:ext uri="{FF2B5EF4-FFF2-40B4-BE49-F238E27FC236}">
                <a16:creationId xmlns:a16="http://schemas.microsoft.com/office/drawing/2014/main" id="{5D984364-291F-DBF0-7803-65C72C27DD3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782219" y="6198588"/>
            <a:ext cx="1054254" cy="1054254"/>
          </a:xfrm>
          <a:prstGeom prst="rect">
            <a:avLst/>
          </a:prstGeom>
        </p:spPr>
      </p:pic>
      <p:pic>
        <p:nvPicPr>
          <p:cNvPr id="167" name="Graphic 166" descr="Man with solid fill">
            <a:extLst>
              <a:ext uri="{FF2B5EF4-FFF2-40B4-BE49-F238E27FC236}">
                <a16:creationId xmlns:a16="http://schemas.microsoft.com/office/drawing/2014/main" id="{90E6B3D6-ABB6-CE9A-A0F4-3758DACD5E5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309346" y="6198588"/>
            <a:ext cx="1054254" cy="1054254"/>
          </a:xfrm>
          <a:prstGeom prst="rect">
            <a:avLst/>
          </a:prstGeom>
        </p:spPr>
      </p:pic>
      <p:pic>
        <p:nvPicPr>
          <p:cNvPr id="168" name="Graphic 167" descr="Man with solid fill">
            <a:extLst>
              <a:ext uri="{FF2B5EF4-FFF2-40B4-BE49-F238E27FC236}">
                <a16:creationId xmlns:a16="http://schemas.microsoft.com/office/drawing/2014/main" id="{A3B41A37-6397-FDA0-2AC5-6D40629D149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266701" y="7252842"/>
            <a:ext cx="1054254" cy="1054254"/>
          </a:xfrm>
          <a:prstGeom prst="rect">
            <a:avLst/>
          </a:prstGeom>
        </p:spPr>
      </p:pic>
      <p:pic>
        <p:nvPicPr>
          <p:cNvPr id="169" name="Graphic 168" descr="Man with solid fill">
            <a:extLst>
              <a:ext uri="{FF2B5EF4-FFF2-40B4-BE49-F238E27FC236}">
                <a16:creationId xmlns:a16="http://schemas.microsoft.com/office/drawing/2014/main" id="{E571C81F-CC3A-9CBF-95A0-A283C763733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793828" y="7252842"/>
            <a:ext cx="1054254" cy="1054254"/>
          </a:xfrm>
          <a:prstGeom prst="rect">
            <a:avLst/>
          </a:prstGeom>
        </p:spPr>
      </p:pic>
      <p:pic>
        <p:nvPicPr>
          <p:cNvPr id="170" name="Graphic 169" descr="Man with solid fill">
            <a:extLst>
              <a:ext uri="{FF2B5EF4-FFF2-40B4-BE49-F238E27FC236}">
                <a16:creationId xmlns:a16="http://schemas.microsoft.com/office/drawing/2014/main" id="{45C099C6-19ED-0980-8F9C-EA16EBB490F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2320955" y="7252842"/>
            <a:ext cx="1054254" cy="1054254"/>
          </a:xfrm>
          <a:prstGeom prst="rect">
            <a:avLst/>
          </a:prstGeom>
        </p:spPr>
      </p:pic>
      <p:pic>
        <p:nvPicPr>
          <p:cNvPr id="171" name="Graphic 170" descr="Man with solid fill">
            <a:extLst>
              <a:ext uri="{FF2B5EF4-FFF2-40B4-BE49-F238E27FC236}">
                <a16:creationId xmlns:a16="http://schemas.microsoft.com/office/drawing/2014/main" id="{0D479324-2497-EBAB-2246-627160BF384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1255092" y="8307096"/>
            <a:ext cx="1054254" cy="1054254"/>
          </a:xfrm>
          <a:prstGeom prst="rect">
            <a:avLst/>
          </a:prstGeom>
        </p:spPr>
      </p:pic>
      <p:pic>
        <p:nvPicPr>
          <p:cNvPr id="172" name="Graphic 171" descr="Man with solid fill">
            <a:extLst>
              <a:ext uri="{FF2B5EF4-FFF2-40B4-BE49-F238E27FC236}">
                <a16:creationId xmlns:a16="http://schemas.microsoft.com/office/drawing/2014/main" id="{9556709C-7956-C705-535C-3773003AA87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1782219" y="8307096"/>
            <a:ext cx="1054254" cy="1054254"/>
          </a:xfrm>
          <a:prstGeom prst="rect">
            <a:avLst/>
          </a:prstGeom>
        </p:spPr>
      </p:pic>
      <p:pic>
        <p:nvPicPr>
          <p:cNvPr id="173" name="Graphic 172" descr="Man with solid fill">
            <a:extLst>
              <a:ext uri="{FF2B5EF4-FFF2-40B4-BE49-F238E27FC236}">
                <a16:creationId xmlns:a16="http://schemas.microsoft.com/office/drawing/2014/main" id="{A4F48669-56CB-19EB-2F75-09422490BBA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2309346" y="8307096"/>
            <a:ext cx="1054254" cy="1054254"/>
          </a:xfrm>
          <a:prstGeom prst="rect">
            <a:avLst/>
          </a:prstGeom>
        </p:spPr>
      </p:pic>
      <p:pic>
        <p:nvPicPr>
          <p:cNvPr id="174" name="Graphic 173" descr="Man with solid fill">
            <a:extLst>
              <a:ext uri="{FF2B5EF4-FFF2-40B4-BE49-F238E27FC236}">
                <a16:creationId xmlns:a16="http://schemas.microsoft.com/office/drawing/2014/main" id="{6A9AFE9F-1B54-3CF7-9066-1DA07FE1E06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824864" y="6198588"/>
            <a:ext cx="1054254" cy="1054254"/>
          </a:xfrm>
          <a:prstGeom prst="rect">
            <a:avLst/>
          </a:prstGeom>
        </p:spPr>
      </p:pic>
      <p:pic>
        <p:nvPicPr>
          <p:cNvPr id="175" name="Graphic 174" descr="Man with solid fill">
            <a:extLst>
              <a:ext uri="{FF2B5EF4-FFF2-40B4-BE49-F238E27FC236}">
                <a16:creationId xmlns:a16="http://schemas.microsoft.com/office/drawing/2014/main" id="{1F725ED2-5D5D-0D13-1229-1E565115DF2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351991" y="6198588"/>
            <a:ext cx="1054254" cy="1054254"/>
          </a:xfrm>
          <a:prstGeom prst="rect">
            <a:avLst/>
          </a:prstGeom>
        </p:spPr>
      </p:pic>
      <p:pic>
        <p:nvPicPr>
          <p:cNvPr id="176" name="Graphic 175" descr="Man with solid fill">
            <a:extLst>
              <a:ext uri="{FF2B5EF4-FFF2-40B4-BE49-F238E27FC236}">
                <a16:creationId xmlns:a16="http://schemas.microsoft.com/office/drawing/2014/main" id="{8624CCCE-E408-2D5C-B4F6-09173A784F0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879118" y="6198588"/>
            <a:ext cx="1054254" cy="1054254"/>
          </a:xfrm>
          <a:prstGeom prst="rect">
            <a:avLst/>
          </a:prstGeom>
        </p:spPr>
      </p:pic>
      <p:pic>
        <p:nvPicPr>
          <p:cNvPr id="177" name="Graphic 176" descr="Man with solid fill">
            <a:extLst>
              <a:ext uri="{FF2B5EF4-FFF2-40B4-BE49-F238E27FC236}">
                <a16:creationId xmlns:a16="http://schemas.microsoft.com/office/drawing/2014/main" id="{10919D0D-1CE5-E308-13C2-FF9522727BB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2848082" y="7252842"/>
            <a:ext cx="1054254" cy="1054254"/>
          </a:xfrm>
          <a:prstGeom prst="rect">
            <a:avLst/>
          </a:prstGeom>
        </p:spPr>
      </p:pic>
      <p:pic>
        <p:nvPicPr>
          <p:cNvPr id="178" name="Graphic 177" descr="Man with solid fill">
            <a:extLst>
              <a:ext uri="{FF2B5EF4-FFF2-40B4-BE49-F238E27FC236}">
                <a16:creationId xmlns:a16="http://schemas.microsoft.com/office/drawing/2014/main" id="{819839C3-3E63-7922-7944-390687A7B71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375209" y="7252842"/>
            <a:ext cx="1054254" cy="1054254"/>
          </a:xfrm>
          <a:prstGeom prst="rect">
            <a:avLst/>
          </a:prstGeom>
        </p:spPr>
      </p:pic>
      <p:pic>
        <p:nvPicPr>
          <p:cNvPr id="179" name="Graphic 178" descr="Man with solid fill">
            <a:extLst>
              <a:ext uri="{FF2B5EF4-FFF2-40B4-BE49-F238E27FC236}">
                <a16:creationId xmlns:a16="http://schemas.microsoft.com/office/drawing/2014/main" id="{411B9331-822A-855F-3707-1656899B6D4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902336" y="7252842"/>
            <a:ext cx="1054254" cy="1054254"/>
          </a:xfrm>
          <a:prstGeom prst="rect">
            <a:avLst/>
          </a:prstGeom>
        </p:spPr>
      </p:pic>
      <p:pic>
        <p:nvPicPr>
          <p:cNvPr id="180" name="Graphic 179" descr="Man with solid fill">
            <a:extLst>
              <a:ext uri="{FF2B5EF4-FFF2-40B4-BE49-F238E27FC236}">
                <a16:creationId xmlns:a16="http://schemas.microsoft.com/office/drawing/2014/main" id="{A7DFD2F5-1228-3FDB-6128-5B333D9E283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2848082" y="8307096"/>
            <a:ext cx="1054254" cy="1054254"/>
          </a:xfrm>
          <a:prstGeom prst="rect">
            <a:avLst/>
          </a:prstGeom>
        </p:spPr>
      </p:pic>
      <p:pic>
        <p:nvPicPr>
          <p:cNvPr id="184" name="Graphic 183" descr="Man with solid fill">
            <a:extLst>
              <a:ext uri="{FF2B5EF4-FFF2-40B4-BE49-F238E27FC236}">
                <a16:creationId xmlns:a16="http://schemas.microsoft.com/office/drawing/2014/main" id="{48E6D62C-FCB8-1DCC-4671-DBD8A76AFC28}"/>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3375209" y="8307096"/>
            <a:ext cx="1054254" cy="1054254"/>
          </a:xfrm>
          <a:prstGeom prst="rect">
            <a:avLst/>
          </a:prstGeom>
        </p:spPr>
      </p:pic>
      <p:sp>
        <p:nvSpPr>
          <p:cNvPr id="186" name="Rectangle 185">
            <a:extLst>
              <a:ext uri="{FF2B5EF4-FFF2-40B4-BE49-F238E27FC236}">
                <a16:creationId xmlns:a16="http://schemas.microsoft.com/office/drawing/2014/main" id="{2EC00E17-E73F-A89F-C82A-F8D21FDAD46C}"/>
              </a:ext>
            </a:extLst>
          </p:cNvPr>
          <p:cNvSpPr/>
          <p:nvPr/>
        </p:nvSpPr>
        <p:spPr>
          <a:xfrm>
            <a:off x="8920823" y="9977381"/>
            <a:ext cx="5374433" cy="2659119"/>
          </a:xfrm>
          <a:prstGeom prst="rect">
            <a:avLst/>
          </a:prstGeom>
          <a:solidFill>
            <a:srgbClr val="AE3818"/>
          </a:solidFill>
          <a:ln w="12700" cap="flat">
            <a:solidFill>
              <a:schemeClr val="bg2">
                <a:lumMod val="1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TW"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87" name="Rectangle 186">
            <a:extLst>
              <a:ext uri="{FF2B5EF4-FFF2-40B4-BE49-F238E27FC236}">
                <a16:creationId xmlns:a16="http://schemas.microsoft.com/office/drawing/2014/main" id="{BD754ED5-FD9D-CF15-36EC-F3EBED37CF5A}"/>
              </a:ext>
            </a:extLst>
          </p:cNvPr>
          <p:cNvSpPr/>
          <p:nvPr/>
        </p:nvSpPr>
        <p:spPr>
          <a:xfrm>
            <a:off x="1862696" y="5769381"/>
            <a:ext cx="5374433" cy="2659119"/>
          </a:xfrm>
          <a:prstGeom prst="rect">
            <a:avLst/>
          </a:prstGeom>
          <a:solidFill>
            <a:srgbClr val="047AB0"/>
          </a:solidFill>
          <a:ln w="12700" cap="flat">
            <a:solidFill>
              <a:schemeClr val="bg2">
                <a:lumMod val="1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TW"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88" name="Rectangle 187">
            <a:extLst>
              <a:ext uri="{FF2B5EF4-FFF2-40B4-BE49-F238E27FC236}">
                <a16:creationId xmlns:a16="http://schemas.microsoft.com/office/drawing/2014/main" id="{D3AB4FEE-1490-FCE7-6943-C37208BCA36A}"/>
              </a:ext>
            </a:extLst>
          </p:cNvPr>
          <p:cNvSpPr/>
          <p:nvPr/>
        </p:nvSpPr>
        <p:spPr>
          <a:xfrm>
            <a:off x="16945652" y="6385095"/>
            <a:ext cx="5374433" cy="2659119"/>
          </a:xfrm>
          <a:prstGeom prst="rect">
            <a:avLst/>
          </a:prstGeom>
          <a:solidFill>
            <a:srgbClr val="49997C"/>
          </a:solidFill>
          <a:ln w="12700" cap="flat">
            <a:solidFill>
              <a:schemeClr val="bg2">
                <a:lumMod val="1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TW"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cxnSp>
        <p:nvCxnSpPr>
          <p:cNvPr id="190" name="Straight Connector 189">
            <a:extLst>
              <a:ext uri="{FF2B5EF4-FFF2-40B4-BE49-F238E27FC236}">
                <a16:creationId xmlns:a16="http://schemas.microsoft.com/office/drawing/2014/main" id="{23302CD1-C8D1-06A1-C544-7D219E24287F}"/>
              </a:ext>
            </a:extLst>
          </p:cNvPr>
          <p:cNvCxnSpPr>
            <a:stCxn id="187" idx="3"/>
          </p:cNvCxnSpPr>
          <p:nvPr/>
        </p:nvCxnSpPr>
        <p:spPr>
          <a:xfrm flipV="1">
            <a:off x="7237129" y="6725715"/>
            <a:ext cx="1279622" cy="373226"/>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192" name="Straight Connector 191">
            <a:extLst>
              <a:ext uri="{FF2B5EF4-FFF2-40B4-BE49-F238E27FC236}">
                <a16:creationId xmlns:a16="http://schemas.microsoft.com/office/drawing/2014/main" id="{5A7CD41E-AA9E-2428-4083-590A388C8C8D}"/>
              </a:ext>
            </a:extLst>
          </p:cNvPr>
          <p:cNvCxnSpPr>
            <a:stCxn id="188" idx="1"/>
          </p:cNvCxnSpPr>
          <p:nvPr/>
        </p:nvCxnSpPr>
        <p:spPr>
          <a:xfrm flipH="1" flipV="1">
            <a:off x="14584806" y="7714654"/>
            <a:ext cx="2360846" cy="1"/>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194" name="Straight Connector 193">
            <a:extLst>
              <a:ext uri="{FF2B5EF4-FFF2-40B4-BE49-F238E27FC236}">
                <a16:creationId xmlns:a16="http://schemas.microsoft.com/office/drawing/2014/main" id="{D891E252-4EAF-88E6-40E2-D4C26916A1C0}"/>
              </a:ext>
            </a:extLst>
          </p:cNvPr>
          <p:cNvCxnSpPr>
            <a:stCxn id="186" idx="0"/>
          </p:cNvCxnSpPr>
          <p:nvPr/>
        </p:nvCxnSpPr>
        <p:spPr>
          <a:xfrm flipV="1">
            <a:off x="11608040" y="9044214"/>
            <a:ext cx="161250" cy="933167"/>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sp>
        <p:nvSpPr>
          <p:cNvPr id="195" name="TextBox 194">
            <a:extLst>
              <a:ext uri="{FF2B5EF4-FFF2-40B4-BE49-F238E27FC236}">
                <a16:creationId xmlns:a16="http://schemas.microsoft.com/office/drawing/2014/main" id="{8F9A4DFB-732D-1521-2E36-0B7D804C2622}"/>
              </a:ext>
            </a:extLst>
          </p:cNvPr>
          <p:cNvSpPr txBox="1"/>
          <p:nvPr/>
        </p:nvSpPr>
        <p:spPr>
          <a:xfrm>
            <a:off x="1859686" y="5970426"/>
            <a:ext cx="5235102" cy="22570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r" defTabSz="2438338" rtl="0" fontAlgn="auto" latinLnBrk="0" hangingPunct="0">
              <a:lnSpc>
                <a:spcPct val="100000"/>
              </a:lnSpc>
              <a:spcBef>
                <a:spcPts val="0"/>
              </a:spcBef>
              <a:spcAft>
                <a:spcPts val="0"/>
              </a:spcAft>
              <a:buClrTx/>
              <a:buSzTx/>
              <a:buFontTx/>
              <a:buNone/>
              <a:tabLst/>
            </a:pPr>
            <a:r>
              <a:rPr kumimoji="0" lang="en-TW" sz="4400" b="1" i="0" u="none" strike="noStrike" cap="none" spc="0" normalizeH="0" baseline="0" dirty="0">
                <a:ln>
                  <a:noFill/>
                </a:ln>
                <a:solidFill>
                  <a:schemeClr val="bg1"/>
                </a:solidFill>
                <a:effectLst/>
                <a:uFillTx/>
                <a:latin typeface="+mn-lt"/>
                <a:ea typeface="+mn-ea"/>
                <a:cs typeface="+mn-cs"/>
                <a:sym typeface="Helvetica Neue"/>
              </a:rPr>
              <a:t>13</a:t>
            </a:r>
          </a:p>
          <a:p>
            <a:pPr marL="0" marR="0" indent="0" algn="r" defTabSz="2438338" rtl="0" fontAlgn="auto" latinLnBrk="0" hangingPunct="0">
              <a:lnSpc>
                <a:spcPct val="100000"/>
              </a:lnSpc>
              <a:spcBef>
                <a:spcPts val="0"/>
              </a:spcBef>
              <a:spcAft>
                <a:spcPts val="0"/>
              </a:spcAft>
              <a:buClrTx/>
              <a:buSzTx/>
              <a:buFontTx/>
              <a:buNone/>
              <a:tabLst/>
            </a:pPr>
            <a:r>
              <a:rPr kumimoji="0" lang="en-TW" b="0" i="0" u="none" strike="noStrike" cap="none" spc="0" normalizeH="0" baseline="0" dirty="0">
                <a:ln>
                  <a:noFill/>
                </a:ln>
                <a:solidFill>
                  <a:schemeClr val="bg1"/>
                </a:solidFill>
                <a:effectLst/>
                <a:uFillTx/>
                <a:latin typeface="+mn-lt"/>
                <a:ea typeface="+mn-ea"/>
                <a:cs typeface="+mn-cs"/>
                <a:sym typeface="Helvetica Neue"/>
              </a:rPr>
              <a:t>people</a:t>
            </a:r>
          </a:p>
          <a:p>
            <a:pPr marL="0" marR="0" indent="0" algn="r" defTabSz="2438338" rtl="0" fontAlgn="auto" latinLnBrk="0" hangingPunct="0">
              <a:lnSpc>
                <a:spcPct val="100000"/>
              </a:lnSpc>
              <a:spcBef>
                <a:spcPts val="0"/>
              </a:spcBef>
              <a:spcAft>
                <a:spcPts val="0"/>
              </a:spcAft>
              <a:buClrTx/>
              <a:buSzTx/>
              <a:buFontTx/>
              <a:buNone/>
              <a:tabLst/>
            </a:pPr>
            <a:endParaRPr kumimoji="0" lang="en-TW" b="0" i="0" u="none" strike="noStrike" cap="none" spc="0" normalizeH="0" baseline="0" dirty="0">
              <a:ln>
                <a:noFill/>
              </a:ln>
              <a:solidFill>
                <a:schemeClr val="bg1"/>
              </a:solidFill>
              <a:effectLst/>
              <a:uFillTx/>
              <a:latin typeface="+mn-lt"/>
              <a:ea typeface="+mn-ea"/>
              <a:cs typeface="+mn-cs"/>
              <a:sym typeface="Helvetica Neue"/>
            </a:endParaRPr>
          </a:p>
          <a:p>
            <a:pPr marL="0" marR="0" indent="0" algn="r" defTabSz="2438338" rtl="0" fontAlgn="auto" latinLnBrk="0" hangingPunct="0">
              <a:lnSpc>
                <a:spcPct val="100000"/>
              </a:lnSpc>
              <a:spcBef>
                <a:spcPts val="0"/>
              </a:spcBef>
              <a:spcAft>
                <a:spcPts val="0"/>
              </a:spcAft>
              <a:buClrTx/>
              <a:buSzTx/>
              <a:buFontTx/>
              <a:buNone/>
              <a:tabLst/>
            </a:pPr>
            <a:r>
              <a:rPr kumimoji="0" lang="en-TW" b="0" i="0" u="none" strike="noStrike" cap="none" spc="0" normalizeH="0" baseline="0" dirty="0">
                <a:ln>
                  <a:noFill/>
                </a:ln>
                <a:solidFill>
                  <a:schemeClr val="bg1"/>
                </a:solidFill>
                <a:effectLst/>
                <a:uFillTx/>
                <a:latin typeface="+mn-lt"/>
                <a:ea typeface="+mn-ea"/>
                <a:cs typeface="+mn-cs"/>
                <a:sym typeface="Helvetica Neue"/>
              </a:rPr>
              <a:t>Take less than 5,000 steps on daily average</a:t>
            </a:r>
          </a:p>
        </p:txBody>
      </p:sp>
      <p:sp>
        <p:nvSpPr>
          <p:cNvPr id="198" name="TextBox 197">
            <a:extLst>
              <a:ext uri="{FF2B5EF4-FFF2-40B4-BE49-F238E27FC236}">
                <a16:creationId xmlns:a16="http://schemas.microsoft.com/office/drawing/2014/main" id="{8EE88A1E-47FE-F46C-82B1-EFDDCA099B1E}"/>
              </a:ext>
            </a:extLst>
          </p:cNvPr>
          <p:cNvSpPr txBox="1"/>
          <p:nvPr/>
        </p:nvSpPr>
        <p:spPr>
          <a:xfrm>
            <a:off x="17084983" y="6572372"/>
            <a:ext cx="5065890" cy="22570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TW" sz="4400" b="1" i="0" u="none" strike="noStrike" cap="none" spc="0" normalizeH="0" baseline="0" dirty="0">
                <a:ln>
                  <a:noFill/>
                </a:ln>
                <a:solidFill>
                  <a:schemeClr val="bg1"/>
                </a:solidFill>
                <a:effectLst/>
                <a:uFillTx/>
                <a:latin typeface="+mn-lt"/>
                <a:ea typeface="+mn-ea"/>
                <a:cs typeface="+mn-cs"/>
                <a:sym typeface="Helvetica Neue"/>
              </a:rPr>
              <a:t>15</a:t>
            </a:r>
          </a:p>
          <a:p>
            <a:pPr marL="0" marR="0" indent="0" algn="l" defTabSz="2438338" rtl="0" fontAlgn="auto" latinLnBrk="0" hangingPunct="0">
              <a:lnSpc>
                <a:spcPct val="100000"/>
              </a:lnSpc>
              <a:spcBef>
                <a:spcPts val="0"/>
              </a:spcBef>
              <a:spcAft>
                <a:spcPts val="0"/>
              </a:spcAft>
              <a:buClrTx/>
              <a:buSzTx/>
              <a:buFontTx/>
              <a:buNone/>
              <a:tabLst/>
            </a:pPr>
            <a:r>
              <a:rPr kumimoji="0" lang="en-TW" b="0" i="0" u="none" strike="noStrike" cap="none" spc="0" normalizeH="0" baseline="0" dirty="0">
                <a:ln>
                  <a:noFill/>
                </a:ln>
                <a:solidFill>
                  <a:schemeClr val="bg1"/>
                </a:solidFill>
                <a:effectLst/>
                <a:uFillTx/>
                <a:latin typeface="+mn-lt"/>
                <a:ea typeface="+mn-ea"/>
                <a:cs typeface="+mn-cs"/>
                <a:sym typeface="Helvetica Neue"/>
              </a:rPr>
              <a:t>people</a:t>
            </a:r>
          </a:p>
          <a:p>
            <a:pPr marL="0" marR="0" indent="0" algn="l" defTabSz="2438338" rtl="0" fontAlgn="auto" latinLnBrk="0" hangingPunct="0">
              <a:lnSpc>
                <a:spcPct val="100000"/>
              </a:lnSpc>
              <a:spcBef>
                <a:spcPts val="0"/>
              </a:spcBef>
              <a:spcAft>
                <a:spcPts val="0"/>
              </a:spcAft>
              <a:buClrTx/>
              <a:buSzTx/>
              <a:buFontTx/>
              <a:buNone/>
              <a:tabLst/>
            </a:pPr>
            <a:endParaRPr kumimoji="0" lang="en-TW" b="0" i="0" u="none" strike="noStrike" cap="none" spc="0" normalizeH="0" baseline="0" dirty="0">
              <a:ln>
                <a:noFill/>
              </a:ln>
              <a:solidFill>
                <a:schemeClr val="bg1"/>
              </a:solidFill>
              <a:effectLst/>
              <a:uFillTx/>
              <a:latin typeface="+mn-lt"/>
              <a:ea typeface="+mn-ea"/>
              <a:cs typeface="+mn-cs"/>
              <a:sym typeface="Helvetica Neue"/>
            </a:endParaRPr>
          </a:p>
          <a:p>
            <a:pPr marL="0" marR="0" indent="0" algn="l" defTabSz="2438338" rtl="0" fontAlgn="auto" latinLnBrk="0" hangingPunct="0">
              <a:lnSpc>
                <a:spcPct val="100000"/>
              </a:lnSpc>
              <a:spcBef>
                <a:spcPts val="0"/>
              </a:spcBef>
              <a:spcAft>
                <a:spcPts val="0"/>
              </a:spcAft>
              <a:buClrTx/>
              <a:buSzTx/>
              <a:buFontTx/>
              <a:buNone/>
              <a:tabLst/>
            </a:pPr>
            <a:r>
              <a:rPr kumimoji="0" lang="en-TW" b="0" i="0" u="none" strike="noStrike" cap="none" spc="0" normalizeH="0" baseline="0" dirty="0">
                <a:ln>
                  <a:noFill/>
                </a:ln>
                <a:solidFill>
                  <a:schemeClr val="bg1"/>
                </a:solidFill>
                <a:effectLst/>
                <a:uFillTx/>
                <a:latin typeface="+mn-lt"/>
                <a:ea typeface="+mn-ea"/>
                <a:cs typeface="+mn-cs"/>
                <a:sym typeface="Helvetica Neue"/>
              </a:rPr>
              <a:t>Take from 5,000 – 10,000 steps a day</a:t>
            </a:r>
          </a:p>
        </p:txBody>
      </p:sp>
      <p:sp>
        <p:nvSpPr>
          <p:cNvPr id="199" name="TextBox 198">
            <a:extLst>
              <a:ext uri="{FF2B5EF4-FFF2-40B4-BE49-F238E27FC236}">
                <a16:creationId xmlns:a16="http://schemas.microsoft.com/office/drawing/2014/main" id="{5CDED9DB-4A4A-A0B8-36B8-C66D0D17D813}"/>
              </a:ext>
            </a:extLst>
          </p:cNvPr>
          <p:cNvSpPr txBox="1"/>
          <p:nvPr/>
        </p:nvSpPr>
        <p:spPr>
          <a:xfrm>
            <a:off x="9071114" y="10283029"/>
            <a:ext cx="5235102" cy="188769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kumimoji="0" lang="en-TW" sz="4400" b="1" i="0" u="none" strike="noStrike" cap="none" spc="0" normalizeH="0" baseline="0" dirty="0">
                <a:ln>
                  <a:noFill/>
                </a:ln>
                <a:solidFill>
                  <a:schemeClr val="bg1"/>
                </a:solidFill>
                <a:effectLst/>
                <a:uFillTx/>
                <a:latin typeface="+mn-lt"/>
                <a:ea typeface="+mn-ea"/>
                <a:cs typeface="+mn-cs"/>
                <a:sym typeface="Helvetica Neue"/>
              </a:rPr>
              <a:t>7</a:t>
            </a:r>
          </a:p>
          <a:p>
            <a:pPr marL="0" marR="0" indent="0" algn="l" defTabSz="2438338" rtl="0" fontAlgn="auto" latinLnBrk="0" hangingPunct="0">
              <a:lnSpc>
                <a:spcPct val="100000"/>
              </a:lnSpc>
              <a:spcBef>
                <a:spcPts val="0"/>
              </a:spcBef>
              <a:spcAft>
                <a:spcPts val="0"/>
              </a:spcAft>
              <a:buClrTx/>
              <a:buSzTx/>
              <a:buFontTx/>
              <a:buNone/>
              <a:tabLst/>
            </a:pPr>
            <a:r>
              <a:rPr kumimoji="0" lang="en-TW" b="0" i="0" u="none" strike="noStrike" cap="none" spc="0" normalizeH="0" baseline="0" dirty="0">
                <a:ln>
                  <a:noFill/>
                </a:ln>
                <a:solidFill>
                  <a:schemeClr val="bg1"/>
                </a:solidFill>
                <a:effectLst/>
                <a:uFillTx/>
                <a:latin typeface="+mn-lt"/>
                <a:ea typeface="+mn-ea"/>
                <a:cs typeface="+mn-cs"/>
                <a:sym typeface="Helvetica Neue"/>
              </a:rPr>
              <a:t>people</a:t>
            </a:r>
          </a:p>
          <a:p>
            <a:pPr marL="0" marR="0" indent="0" algn="l" defTabSz="2438338" rtl="0" fontAlgn="auto" latinLnBrk="0" hangingPunct="0">
              <a:lnSpc>
                <a:spcPct val="100000"/>
              </a:lnSpc>
              <a:spcBef>
                <a:spcPts val="0"/>
              </a:spcBef>
              <a:spcAft>
                <a:spcPts val="0"/>
              </a:spcAft>
              <a:buClrTx/>
              <a:buSzTx/>
              <a:buFontTx/>
              <a:buNone/>
              <a:tabLst/>
            </a:pPr>
            <a:endParaRPr kumimoji="0" lang="en-TW" b="0" i="0" u="none" strike="noStrike" cap="none" spc="0" normalizeH="0" baseline="0" dirty="0">
              <a:ln>
                <a:noFill/>
              </a:ln>
              <a:solidFill>
                <a:schemeClr val="bg1"/>
              </a:solidFill>
              <a:effectLst/>
              <a:uFillTx/>
              <a:latin typeface="+mn-lt"/>
              <a:ea typeface="+mn-ea"/>
              <a:cs typeface="+mn-cs"/>
              <a:sym typeface="Helvetica Neue"/>
            </a:endParaRPr>
          </a:p>
          <a:p>
            <a:pPr marL="0" marR="0" indent="0" algn="l" defTabSz="2438338" rtl="0" fontAlgn="auto" latinLnBrk="0" hangingPunct="0">
              <a:lnSpc>
                <a:spcPct val="100000"/>
              </a:lnSpc>
              <a:spcBef>
                <a:spcPts val="0"/>
              </a:spcBef>
              <a:spcAft>
                <a:spcPts val="0"/>
              </a:spcAft>
              <a:buClrTx/>
              <a:buSzTx/>
              <a:buFontTx/>
              <a:buNone/>
              <a:tabLst/>
            </a:pPr>
            <a:r>
              <a:rPr kumimoji="0" lang="en-TW" b="0" i="0" u="none" strike="noStrike" cap="none" spc="0" normalizeH="0" baseline="0" dirty="0">
                <a:ln>
                  <a:noFill/>
                </a:ln>
                <a:solidFill>
                  <a:schemeClr val="bg1"/>
                </a:solidFill>
                <a:effectLst/>
                <a:uFillTx/>
                <a:latin typeface="+mn-lt"/>
                <a:ea typeface="+mn-ea"/>
                <a:cs typeface="+mn-cs"/>
                <a:sym typeface="Helvetica Neue"/>
              </a:rPr>
              <a:t>Walk more than 10,000 steps a day</a:t>
            </a:r>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 name="Analytics"/>
          <p:cNvSpPr txBox="1">
            <a:spLocks noGrp="1"/>
          </p:cNvSpPr>
          <p:nvPr>
            <p:ph type="title"/>
          </p:nvPr>
        </p:nvSpPr>
        <p:spPr>
          <a:prstGeom prst="rect">
            <a:avLst/>
          </a:prstGeom>
        </p:spPr>
        <p:txBody>
          <a:bodyPr/>
          <a:lstStyle/>
          <a:p>
            <a:r>
              <a:rPr dirty="0"/>
              <a:t>Analytics</a:t>
            </a:r>
          </a:p>
        </p:txBody>
      </p:sp>
      <p:sp>
        <p:nvSpPr>
          <p:cNvPr id="186" name="G2: Moderate active users"/>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rPr lang="en-US" dirty="0"/>
              <a:t>G1: Take less than 5,000 steps on daily average</a:t>
            </a:r>
          </a:p>
        </p:txBody>
      </p:sp>
      <p:pic>
        <p:nvPicPr>
          <p:cNvPr id="5" name="Graphic 4">
            <a:extLst>
              <a:ext uri="{FF2B5EF4-FFF2-40B4-BE49-F238E27FC236}">
                <a16:creationId xmlns:a16="http://schemas.microsoft.com/office/drawing/2014/main" id="{8809E909-C2AE-880D-64F5-65143DC302C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17963469" y="3307742"/>
            <a:ext cx="6162575" cy="10191951"/>
          </a:xfrm>
          <a:prstGeom prst="rect">
            <a:avLst/>
          </a:prstGeom>
        </p:spPr>
      </p:pic>
      <p:pic>
        <p:nvPicPr>
          <p:cNvPr id="7" name="Graphic 6">
            <a:extLst>
              <a:ext uri="{FF2B5EF4-FFF2-40B4-BE49-F238E27FC236}">
                <a16:creationId xmlns:a16="http://schemas.microsoft.com/office/drawing/2014/main" id="{5D005F4A-B026-C81C-9393-6D7538920C9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11383938" y="3307742"/>
            <a:ext cx="6579531" cy="5146565"/>
          </a:xfrm>
          <a:prstGeom prst="rect">
            <a:avLst/>
          </a:prstGeom>
        </p:spPr>
      </p:pic>
      <p:sp>
        <p:nvSpPr>
          <p:cNvPr id="9" name="Rectangle 8">
            <a:extLst>
              <a:ext uri="{FF2B5EF4-FFF2-40B4-BE49-F238E27FC236}">
                <a16:creationId xmlns:a16="http://schemas.microsoft.com/office/drawing/2014/main" id="{C4FE8396-7DBD-4FCB-73B6-05060ABF952B}"/>
              </a:ext>
            </a:extLst>
          </p:cNvPr>
          <p:cNvSpPr/>
          <p:nvPr/>
        </p:nvSpPr>
        <p:spPr>
          <a:xfrm>
            <a:off x="12927018" y="5439886"/>
            <a:ext cx="2133919" cy="1200329"/>
          </a:xfrm>
          <a:prstGeom prst="rect">
            <a:avLst/>
          </a:prstGeom>
          <a:noFill/>
        </p:spPr>
        <p:txBody>
          <a:bodyPr wrap="none" lIns="91440" tIns="45720" rIns="91440" bIns="45720">
            <a:spAutoFit/>
          </a:bodyPr>
          <a:lstStyle/>
          <a:p>
            <a:pPr algn="ctr"/>
            <a:r>
              <a:rPr lang="en-US" sz="7200" b="0" cap="none" spc="0" dirty="0">
                <a:ln w="0"/>
                <a:solidFill>
                  <a:srgbClr val="047AB0"/>
                </a:solidFill>
                <a:effectLst>
                  <a:outerShdw blurRad="38100" dist="25400" dir="5400000" algn="ctr" rotWithShape="0">
                    <a:srgbClr val="6E747A">
                      <a:alpha val="43000"/>
                    </a:srgbClr>
                  </a:outerShdw>
                </a:effectLst>
              </a:rPr>
              <a:t>12%</a:t>
            </a:r>
          </a:p>
        </p:txBody>
      </p:sp>
      <p:sp>
        <p:nvSpPr>
          <p:cNvPr id="10" name="TextBox 9">
            <a:extLst>
              <a:ext uri="{FF2B5EF4-FFF2-40B4-BE49-F238E27FC236}">
                <a16:creationId xmlns:a16="http://schemas.microsoft.com/office/drawing/2014/main" id="{4AEAF57B-5F85-322C-D52E-51E9B3A166F3}"/>
              </a:ext>
            </a:extLst>
          </p:cNvPr>
          <p:cNvSpPr txBox="1"/>
          <p:nvPr/>
        </p:nvSpPr>
        <p:spPr>
          <a:xfrm>
            <a:off x="1206500" y="4637122"/>
            <a:ext cx="1931147" cy="7181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lang="en-TW" sz="2000" dirty="0"/>
              <a:t>Average tracker using days</a:t>
            </a:r>
            <a:endParaRPr kumimoji="0" lang="en-TW" sz="2000" b="0" i="0" u="none" strike="noStrike" cap="none" spc="0" normalizeH="0" baseline="0" dirty="0">
              <a:ln>
                <a:noFill/>
              </a:ln>
              <a:solidFill>
                <a:srgbClr val="5E5E5E"/>
              </a:solidFill>
              <a:effectLst/>
              <a:uFillTx/>
              <a:latin typeface="+mn-lt"/>
              <a:ea typeface="+mn-ea"/>
              <a:cs typeface="+mn-cs"/>
              <a:sym typeface="Helvetica Neue"/>
            </a:endParaRPr>
          </a:p>
        </p:txBody>
      </p:sp>
      <p:sp>
        <p:nvSpPr>
          <p:cNvPr id="11" name="Rectangle 10">
            <a:extLst>
              <a:ext uri="{FF2B5EF4-FFF2-40B4-BE49-F238E27FC236}">
                <a16:creationId xmlns:a16="http://schemas.microsoft.com/office/drawing/2014/main" id="{4FE79B8C-3303-806B-8FCC-A959AE862947}"/>
              </a:ext>
            </a:extLst>
          </p:cNvPr>
          <p:cNvSpPr/>
          <p:nvPr/>
        </p:nvSpPr>
        <p:spPr>
          <a:xfrm>
            <a:off x="1206500" y="3806125"/>
            <a:ext cx="2047688" cy="830997"/>
          </a:xfrm>
          <a:prstGeom prst="rect">
            <a:avLst/>
          </a:prstGeom>
          <a:noFill/>
        </p:spPr>
        <p:txBody>
          <a:bodyPr wrap="square" lIns="91440" tIns="45720" rIns="91440" bIns="45720">
            <a:spAutoFit/>
          </a:bodyPr>
          <a:lstStyle/>
          <a:p>
            <a:pPr algn="l"/>
            <a:r>
              <a:rPr lang="en-TW" sz="4800" b="0" cap="none" spc="0" dirty="0">
                <a:ln w="0"/>
                <a:solidFill>
                  <a:srgbClr val="047AB0"/>
                </a:solidFill>
                <a:effectLst>
                  <a:outerShdw blurRad="38100" dist="25400" dir="5400000" algn="ctr" rotWithShape="0">
                    <a:srgbClr val="6E747A">
                      <a:alpha val="43000"/>
                    </a:srgbClr>
                  </a:outerShdw>
                </a:effectLst>
              </a:rPr>
              <a:t>36</a:t>
            </a:r>
          </a:p>
        </p:txBody>
      </p:sp>
      <p:sp>
        <p:nvSpPr>
          <p:cNvPr id="12" name="TextBox 11">
            <a:extLst>
              <a:ext uri="{FF2B5EF4-FFF2-40B4-BE49-F238E27FC236}">
                <a16:creationId xmlns:a16="http://schemas.microsoft.com/office/drawing/2014/main" id="{21513E6F-B850-35D8-281A-899A9FDBD7FA}"/>
              </a:ext>
            </a:extLst>
          </p:cNvPr>
          <p:cNvSpPr txBox="1"/>
          <p:nvPr/>
        </p:nvSpPr>
        <p:spPr>
          <a:xfrm>
            <a:off x="3613989" y="4637122"/>
            <a:ext cx="2302718" cy="7181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lang="en-TW" sz="2000" dirty="0"/>
              <a:t>Average daily</a:t>
            </a:r>
          </a:p>
          <a:p>
            <a:pPr marL="0" marR="0" indent="0" algn="l" defTabSz="2438338" rtl="0" fontAlgn="auto" latinLnBrk="0" hangingPunct="0">
              <a:lnSpc>
                <a:spcPct val="100000"/>
              </a:lnSpc>
              <a:spcBef>
                <a:spcPts val="0"/>
              </a:spcBef>
              <a:spcAft>
                <a:spcPts val="0"/>
              </a:spcAft>
              <a:buClrTx/>
              <a:buSzTx/>
              <a:buFontTx/>
              <a:buNone/>
              <a:tabLst/>
            </a:pPr>
            <a:r>
              <a:rPr lang="en-TW" sz="2000" dirty="0"/>
              <a:t>d</a:t>
            </a:r>
            <a:r>
              <a:rPr kumimoji="0" lang="en-TW" sz="2000" b="0" i="0" u="none" strike="noStrike" cap="none" spc="0" normalizeH="0" baseline="0" dirty="0">
                <a:ln>
                  <a:noFill/>
                </a:ln>
                <a:solidFill>
                  <a:srgbClr val="5E5E5E"/>
                </a:solidFill>
                <a:effectLst/>
                <a:uFillTx/>
                <a:latin typeface="+mn-lt"/>
                <a:ea typeface="+mn-ea"/>
                <a:cs typeface="+mn-cs"/>
                <a:sym typeface="Helvetica Neue"/>
              </a:rPr>
              <a:t>istance travelled</a:t>
            </a:r>
          </a:p>
        </p:txBody>
      </p:sp>
      <p:sp>
        <p:nvSpPr>
          <p:cNvPr id="13" name="Rectangle 12">
            <a:extLst>
              <a:ext uri="{FF2B5EF4-FFF2-40B4-BE49-F238E27FC236}">
                <a16:creationId xmlns:a16="http://schemas.microsoft.com/office/drawing/2014/main" id="{7EC430DB-7BBB-EB0A-347A-D73771FC5176}"/>
              </a:ext>
            </a:extLst>
          </p:cNvPr>
          <p:cNvSpPr/>
          <p:nvPr/>
        </p:nvSpPr>
        <p:spPr>
          <a:xfrm>
            <a:off x="3613989" y="3806125"/>
            <a:ext cx="2681230" cy="830997"/>
          </a:xfrm>
          <a:prstGeom prst="rect">
            <a:avLst/>
          </a:prstGeom>
          <a:noFill/>
        </p:spPr>
        <p:txBody>
          <a:bodyPr wrap="square" lIns="91440" tIns="45720" rIns="91440" bIns="45720">
            <a:spAutoFit/>
          </a:bodyPr>
          <a:lstStyle/>
          <a:p>
            <a:pPr algn="l"/>
            <a:r>
              <a:rPr lang="en-TW" sz="4800" b="0" cap="none" spc="0" dirty="0">
                <a:ln w="0"/>
                <a:solidFill>
                  <a:srgbClr val="047AB0"/>
                </a:solidFill>
                <a:effectLst>
                  <a:outerShdw blurRad="38100" dist="25400" dir="5400000" algn="ctr" rotWithShape="0">
                    <a:srgbClr val="6E747A">
                      <a:alpha val="43000"/>
                    </a:srgbClr>
                  </a:outerShdw>
                </a:effectLst>
              </a:rPr>
              <a:t>2.15 km</a:t>
            </a:r>
          </a:p>
        </p:txBody>
      </p:sp>
      <p:pic>
        <p:nvPicPr>
          <p:cNvPr id="15" name="Graphic 14">
            <a:extLst>
              <a:ext uri="{FF2B5EF4-FFF2-40B4-BE49-F238E27FC236}">
                <a16:creationId xmlns:a16="http://schemas.microsoft.com/office/drawing/2014/main" id="{3CE1977C-636F-C3BB-A2B9-D00599F7282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10865059" y="8834130"/>
            <a:ext cx="6571444" cy="4385481"/>
          </a:xfrm>
          <a:prstGeom prst="rect">
            <a:avLst/>
          </a:prstGeom>
        </p:spPr>
      </p:pic>
      <p:sp>
        <p:nvSpPr>
          <p:cNvPr id="20" name="TextBox 19">
            <a:extLst>
              <a:ext uri="{FF2B5EF4-FFF2-40B4-BE49-F238E27FC236}">
                <a16:creationId xmlns:a16="http://schemas.microsoft.com/office/drawing/2014/main" id="{C7D6E15F-DE5F-7E44-738C-0C250C54F2DB}"/>
              </a:ext>
            </a:extLst>
          </p:cNvPr>
          <p:cNvSpPr txBox="1"/>
          <p:nvPr/>
        </p:nvSpPr>
        <p:spPr>
          <a:xfrm>
            <a:off x="6429444" y="4637122"/>
            <a:ext cx="2681231"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lang="en-TW" sz="2000" dirty="0"/>
              <a:t>Most active day</a:t>
            </a:r>
            <a:endParaRPr kumimoji="0" lang="en-TW" sz="2000" b="0" i="0" u="none" strike="noStrike" cap="none" spc="0" normalizeH="0" baseline="0" dirty="0">
              <a:ln>
                <a:noFill/>
              </a:ln>
              <a:solidFill>
                <a:srgbClr val="5E5E5E"/>
              </a:solidFill>
              <a:effectLst/>
              <a:uFillTx/>
              <a:latin typeface="+mn-lt"/>
              <a:ea typeface="+mn-ea"/>
              <a:cs typeface="+mn-cs"/>
              <a:sym typeface="Helvetica Neue"/>
            </a:endParaRPr>
          </a:p>
        </p:txBody>
      </p:sp>
      <p:sp>
        <p:nvSpPr>
          <p:cNvPr id="21" name="Rectangle 20">
            <a:extLst>
              <a:ext uri="{FF2B5EF4-FFF2-40B4-BE49-F238E27FC236}">
                <a16:creationId xmlns:a16="http://schemas.microsoft.com/office/drawing/2014/main" id="{375F43E3-9B63-D7F9-BD84-8D809E87070D}"/>
              </a:ext>
            </a:extLst>
          </p:cNvPr>
          <p:cNvSpPr/>
          <p:nvPr/>
        </p:nvSpPr>
        <p:spPr>
          <a:xfrm>
            <a:off x="6366961" y="3806125"/>
            <a:ext cx="3440670" cy="830997"/>
          </a:xfrm>
          <a:prstGeom prst="rect">
            <a:avLst/>
          </a:prstGeom>
          <a:noFill/>
        </p:spPr>
        <p:txBody>
          <a:bodyPr wrap="square" lIns="91440" tIns="45720" rIns="91440" bIns="45720">
            <a:spAutoFit/>
          </a:bodyPr>
          <a:lstStyle/>
          <a:p>
            <a:pPr algn="l"/>
            <a:r>
              <a:rPr lang="en-TW" sz="4800" b="0" cap="none" spc="0" dirty="0">
                <a:ln w="0"/>
                <a:solidFill>
                  <a:srgbClr val="047AB0"/>
                </a:solidFill>
                <a:effectLst>
                  <a:outerShdw blurRad="38100" dist="25400" dir="5400000" algn="ctr" rotWithShape="0">
                    <a:srgbClr val="6E747A">
                      <a:alpha val="43000"/>
                    </a:srgbClr>
                  </a:outerShdw>
                </a:effectLst>
              </a:rPr>
              <a:t>Wednesday</a:t>
            </a:r>
          </a:p>
        </p:txBody>
      </p:sp>
      <p:cxnSp>
        <p:nvCxnSpPr>
          <p:cNvPr id="22" name="Straight Connector 21">
            <a:extLst>
              <a:ext uri="{FF2B5EF4-FFF2-40B4-BE49-F238E27FC236}">
                <a16:creationId xmlns:a16="http://schemas.microsoft.com/office/drawing/2014/main" id="{3C3E0436-20AC-AA89-C27E-B46F847CD3F4}"/>
              </a:ext>
            </a:extLst>
          </p:cNvPr>
          <p:cNvCxnSpPr>
            <a:cxnSpLocks/>
          </p:cNvCxnSpPr>
          <p:nvPr/>
        </p:nvCxnSpPr>
        <p:spPr>
          <a:xfrm flipH="1">
            <a:off x="3350208" y="3806125"/>
            <a:ext cx="4102" cy="1549142"/>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24" name="Straight Connector 23">
            <a:extLst>
              <a:ext uri="{FF2B5EF4-FFF2-40B4-BE49-F238E27FC236}">
                <a16:creationId xmlns:a16="http://schemas.microsoft.com/office/drawing/2014/main" id="{4D01184E-E90C-D827-3E14-A842A8BDC555}"/>
              </a:ext>
            </a:extLst>
          </p:cNvPr>
          <p:cNvCxnSpPr>
            <a:cxnSpLocks/>
          </p:cNvCxnSpPr>
          <p:nvPr/>
        </p:nvCxnSpPr>
        <p:spPr>
          <a:xfrm flipH="1">
            <a:off x="6212781" y="3818629"/>
            <a:ext cx="4102" cy="1549142"/>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sp>
        <p:nvSpPr>
          <p:cNvPr id="25" name="Merge separate datasets into 1 single file (Hourly_activity)…">
            <a:extLst>
              <a:ext uri="{FF2B5EF4-FFF2-40B4-BE49-F238E27FC236}">
                <a16:creationId xmlns:a16="http://schemas.microsoft.com/office/drawing/2014/main" id="{8970949B-86CE-1E81-3EBA-71C7BC282D51}"/>
              </a:ext>
            </a:extLst>
          </p:cNvPr>
          <p:cNvSpPr txBox="1">
            <a:spLocks noGrp="1"/>
          </p:cNvSpPr>
          <p:nvPr>
            <p:ph type="body" idx="1"/>
          </p:nvPr>
        </p:nvSpPr>
        <p:spPr>
          <a:xfrm>
            <a:off x="1206500" y="6186264"/>
            <a:ext cx="9131592" cy="6318252"/>
          </a:xfrm>
          <a:prstGeom prst="rect">
            <a:avLst/>
          </a:prstGeom>
        </p:spPr>
        <p:txBody>
          <a:bodyPr>
            <a:noAutofit/>
          </a:bodyPr>
          <a:lstStyle/>
          <a:p>
            <a:pPr fontAlgn="t">
              <a:lnSpc>
                <a:spcPts val="2700"/>
              </a:lnSpc>
              <a:spcBef>
                <a:spcPts val="3000"/>
              </a:spcBef>
            </a:pPr>
            <a:r>
              <a:rPr lang="en-US" sz="2250" dirty="0"/>
              <a:t>This group of users only spend </a:t>
            </a:r>
            <a:r>
              <a:rPr lang="en-US" sz="2250" b="1" dirty="0">
                <a:solidFill>
                  <a:srgbClr val="047AB0"/>
                </a:solidFill>
              </a:rPr>
              <a:t>2 hours avg/day active</a:t>
            </a:r>
            <a:r>
              <a:rPr lang="en-US" sz="2250" dirty="0"/>
              <a:t>,</a:t>
            </a:r>
            <a:r>
              <a:rPr lang="zh-TW" altLang="en-US" sz="2250" dirty="0"/>
              <a:t> </a:t>
            </a:r>
            <a:r>
              <a:rPr lang="en-US" sz="2250" dirty="0"/>
              <a:t>including light &amp; intensive activities</a:t>
            </a:r>
          </a:p>
          <a:p>
            <a:pPr fontAlgn="t">
              <a:lnSpc>
                <a:spcPts val="2700"/>
              </a:lnSpc>
              <a:spcBef>
                <a:spcPts val="3000"/>
              </a:spcBef>
            </a:pPr>
            <a:r>
              <a:rPr lang="en-US" sz="2250" dirty="0"/>
              <a:t>Most active time in a day at </a:t>
            </a:r>
            <a:r>
              <a:rPr lang="en-US" sz="2250" b="1" dirty="0">
                <a:solidFill>
                  <a:srgbClr val="047AB0"/>
                </a:solidFill>
              </a:rPr>
              <a:t>17-19pm</a:t>
            </a:r>
          </a:p>
          <a:p>
            <a:pPr fontAlgn="t">
              <a:lnSpc>
                <a:spcPts val="2700"/>
              </a:lnSpc>
              <a:spcBef>
                <a:spcPts val="3000"/>
              </a:spcBef>
            </a:pPr>
            <a:r>
              <a:rPr lang="en-US" sz="2250" dirty="0"/>
              <a:t>Heatmap shows evidence of </a:t>
            </a:r>
            <a:r>
              <a:rPr lang="en-US" sz="2250" b="1" dirty="0">
                <a:solidFill>
                  <a:srgbClr val="047AB0"/>
                </a:solidFill>
              </a:rPr>
              <a:t>frequent late night activity</a:t>
            </a:r>
            <a:r>
              <a:rPr lang="en-US" sz="2250" dirty="0"/>
              <a:t>, at sleep hours</a:t>
            </a:r>
          </a:p>
          <a:p>
            <a:pPr fontAlgn="t">
              <a:lnSpc>
                <a:spcPts val="2700"/>
              </a:lnSpc>
              <a:spcBef>
                <a:spcPts val="3000"/>
              </a:spcBef>
            </a:pPr>
            <a:r>
              <a:rPr lang="en-US" sz="2250" dirty="0"/>
              <a:t>Aside from Wednesday, others day’s activities are </a:t>
            </a:r>
            <a:r>
              <a:rPr lang="en-US" sz="2250" b="1" dirty="0">
                <a:solidFill>
                  <a:srgbClr val="047AB0"/>
                </a:solidFill>
              </a:rPr>
              <a:t>quite similar </a:t>
            </a:r>
            <a:r>
              <a:rPr lang="en-US" sz="2250" dirty="0"/>
              <a:t>with </a:t>
            </a:r>
            <a:r>
              <a:rPr lang="en-US" sz="2250" b="1" dirty="0">
                <a:solidFill>
                  <a:srgbClr val="047AB0"/>
                </a:solidFill>
              </a:rPr>
              <a:t>not many differences in travelled steps</a:t>
            </a:r>
          </a:p>
          <a:p>
            <a:pPr fontAlgn="t">
              <a:lnSpc>
                <a:spcPts val="2700"/>
              </a:lnSpc>
              <a:spcBef>
                <a:spcPts val="3000"/>
              </a:spcBef>
            </a:pPr>
            <a:r>
              <a:rPr lang="en-US" sz="2250" dirty="0"/>
              <a:t>This group </a:t>
            </a:r>
            <a:r>
              <a:rPr lang="en-US" sz="2250" b="1" dirty="0"/>
              <a:t>often</a:t>
            </a:r>
            <a:r>
              <a:rPr lang="en-US" sz="2250" dirty="0"/>
              <a:t> wears the tracking device, with </a:t>
            </a:r>
            <a:r>
              <a:rPr lang="en-US" sz="2250" b="1" dirty="0">
                <a:solidFill>
                  <a:srgbClr val="047AB0"/>
                </a:solidFill>
              </a:rPr>
              <a:t>4 days avg/week</a:t>
            </a:r>
          </a:p>
          <a:p>
            <a:pPr fontAlgn="t">
              <a:lnSpc>
                <a:spcPts val="2700"/>
              </a:lnSpc>
              <a:spcBef>
                <a:spcPts val="3000"/>
              </a:spcBef>
            </a:pPr>
            <a:r>
              <a:rPr lang="en-US" sz="2250" dirty="0"/>
              <a:t>The data suggests a pattern of office workers, </a:t>
            </a:r>
            <a:r>
              <a:rPr lang="en-US" sz="2250" b="1" dirty="0">
                <a:solidFill>
                  <a:srgbClr val="047AB0"/>
                </a:solidFill>
              </a:rPr>
              <a:t>not active and walk in short distance</a:t>
            </a:r>
            <a:r>
              <a:rPr lang="en-US" sz="2250" dirty="0"/>
              <a:t>. Take not much exercise. There is a </a:t>
            </a:r>
            <a:r>
              <a:rPr lang="en-US" sz="2250" b="1" dirty="0">
                <a:solidFill>
                  <a:srgbClr val="047AB0"/>
                </a:solidFill>
              </a:rPr>
              <a:t>disordered pattern</a:t>
            </a:r>
            <a:r>
              <a:rPr lang="en-US" sz="2250" dirty="0">
                <a:solidFill>
                  <a:srgbClr val="047AB0"/>
                </a:solidFill>
              </a:rPr>
              <a:t> </a:t>
            </a:r>
            <a:r>
              <a:rPr lang="en-US" sz="2250" dirty="0"/>
              <a:t>in activity.</a:t>
            </a:r>
            <a:endParaRPr lang="en-US" sz="2250" b="1" dirty="0"/>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 name="Analytics"/>
          <p:cNvSpPr txBox="1">
            <a:spLocks noGrp="1"/>
          </p:cNvSpPr>
          <p:nvPr>
            <p:ph type="title"/>
          </p:nvPr>
        </p:nvSpPr>
        <p:spPr>
          <a:prstGeom prst="rect">
            <a:avLst/>
          </a:prstGeom>
        </p:spPr>
        <p:txBody>
          <a:bodyPr/>
          <a:lstStyle/>
          <a:p>
            <a:r>
              <a:t>Analytics</a:t>
            </a:r>
          </a:p>
        </p:txBody>
      </p:sp>
      <p:sp>
        <p:nvSpPr>
          <p:cNvPr id="186" name="G2: Moderate active users"/>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dirty="0"/>
              <a:t>G2: </a:t>
            </a:r>
            <a:r>
              <a:rPr lang="vi-VN" dirty="0"/>
              <a:t>Take from 5,000 - 10,000 steps a day</a:t>
            </a:r>
            <a:endParaRPr dirty="0"/>
          </a:p>
        </p:txBody>
      </p:sp>
      <p:pic>
        <p:nvPicPr>
          <p:cNvPr id="2" name="Graphic 1">
            <a:extLst>
              <a:ext uri="{FF2B5EF4-FFF2-40B4-BE49-F238E27FC236}">
                <a16:creationId xmlns:a16="http://schemas.microsoft.com/office/drawing/2014/main" id="{5D27A7B3-DBDF-179B-6865-A6A80E173C0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7963469" y="3307742"/>
            <a:ext cx="6162575" cy="10191951"/>
          </a:xfrm>
          <a:prstGeom prst="rect">
            <a:avLst/>
          </a:prstGeom>
        </p:spPr>
      </p:pic>
      <p:pic>
        <p:nvPicPr>
          <p:cNvPr id="5" name="Graphic 4">
            <a:extLst>
              <a:ext uri="{FF2B5EF4-FFF2-40B4-BE49-F238E27FC236}">
                <a16:creationId xmlns:a16="http://schemas.microsoft.com/office/drawing/2014/main" id="{AAB6BDE6-02BD-F0A2-930A-715C759C27D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11383938" y="3307742"/>
            <a:ext cx="6579530" cy="5146565"/>
          </a:xfrm>
          <a:prstGeom prst="rect">
            <a:avLst/>
          </a:prstGeom>
        </p:spPr>
      </p:pic>
      <p:sp>
        <p:nvSpPr>
          <p:cNvPr id="6" name="Rectangle 5">
            <a:extLst>
              <a:ext uri="{FF2B5EF4-FFF2-40B4-BE49-F238E27FC236}">
                <a16:creationId xmlns:a16="http://schemas.microsoft.com/office/drawing/2014/main" id="{6EE42A21-7747-E033-B83B-C78B52AB7A36}"/>
              </a:ext>
            </a:extLst>
          </p:cNvPr>
          <p:cNvSpPr/>
          <p:nvPr/>
        </p:nvSpPr>
        <p:spPr>
          <a:xfrm>
            <a:off x="12927019" y="5439886"/>
            <a:ext cx="2133918" cy="1200329"/>
          </a:xfrm>
          <a:prstGeom prst="rect">
            <a:avLst/>
          </a:prstGeom>
          <a:noFill/>
        </p:spPr>
        <p:txBody>
          <a:bodyPr wrap="none" lIns="91440" tIns="45720" rIns="91440" bIns="45720">
            <a:spAutoFit/>
          </a:bodyPr>
          <a:lstStyle/>
          <a:p>
            <a:pPr algn="ctr"/>
            <a:r>
              <a:rPr lang="en-US" sz="7200" b="0" cap="none" spc="0" dirty="0">
                <a:ln w="0"/>
                <a:solidFill>
                  <a:srgbClr val="49997C"/>
                </a:solidFill>
                <a:effectLst>
                  <a:outerShdw blurRad="38100" dist="25400" dir="5400000" algn="ctr" rotWithShape="0">
                    <a:srgbClr val="6E747A">
                      <a:alpha val="43000"/>
                    </a:srgbClr>
                  </a:outerShdw>
                </a:effectLst>
              </a:rPr>
              <a:t>27%</a:t>
            </a:r>
          </a:p>
        </p:txBody>
      </p:sp>
      <p:pic>
        <p:nvPicPr>
          <p:cNvPr id="16" name="Graphic 15">
            <a:extLst>
              <a:ext uri="{FF2B5EF4-FFF2-40B4-BE49-F238E27FC236}">
                <a16:creationId xmlns:a16="http://schemas.microsoft.com/office/drawing/2014/main" id="{3A18EC53-EC61-C9C8-627A-D3B9FDF27D5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10865059" y="8811269"/>
            <a:ext cx="6571443" cy="4408342"/>
          </a:xfrm>
          <a:prstGeom prst="rect">
            <a:avLst/>
          </a:prstGeom>
        </p:spPr>
      </p:pic>
      <p:sp>
        <p:nvSpPr>
          <p:cNvPr id="17" name="TextBox 16">
            <a:extLst>
              <a:ext uri="{FF2B5EF4-FFF2-40B4-BE49-F238E27FC236}">
                <a16:creationId xmlns:a16="http://schemas.microsoft.com/office/drawing/2014/main" id="{72700351-CCB3-6F82-8F52-8EC8E1D54669}"/>
              </a:ext>
            </a:extLst>
          </p:cNvPr>
          <p:cNvSpPr txBox="1"/>
          <p:nvPr/>
        </p:nvSpPr>
        <p:spPr>
          <a:xfrm>
            <a:off x="1206500" y="4637122"/>
            <a:ext cx="1931147" cy="7181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lang="en-TW" sz="2000" dirty="0"/>
              <a:t>Average tracker using days</a:t>
            </a:r>
            <a:endParaRPr kumimoji="0" lang="en-TW" sz="2000" b="0" i="0" u="none" strike="noStrike" cap="none" spc="0" normalizeH="0" baseline="0" dirty="0">
              <a:ln>
                <a:noFill/>
              </a:ln>
              <a:solidFill>
                <a:srgbClr val="5E5E5E"/>
              </a:solidFill>
              <a:effectLst/>
              <a:uFillTx/>
              <a:latin typeface="+mn-lt"/>
              <a:ea typeface="+mn-ea"/>
              <a:cs typeface="+mn-cs"/>
              <a:sym typeface="Helvetica Neue"/>
            </a:endParaRPr>
          </a:p>
        </p:txBody>
      </p:sp>
      <p:sp>
        <p:nvSpPr>
          <p:cNvPr id="18" name="Rectangle 17">
            <a:extLst>
              <a:ext uri="{FF2B5EF4-FFF2-40B4-BE49-F238E27FC236}">
                <a16:creationId xmlns:a16="http://schemas.microsoft.com/office/drawing/2014/main" id="{B73C693A-E4D3-9AF4-FF13-818561A08D96}"/>
              </a:ext>
            </a:extLst>
          </p:cNvPr>
          <p:cNvSpPr/>
          <p:nvPr/>
        </p:nvSpPr>
        <p:spPr>
          <a:xfrm>
            <a:off x="1206500" y="3806125"/>
            <a:ext cx="2047688" cy="830997"/>
          </a:xfrm>
          <a:prstGeom prst="rect">
            <a:avLst/>
          </a:prstGeom>
          <a:noFill/>
        </p:spPr>
        <p:txBody>
          <a:bodyPr wrap="square" lIns="91440" tIns="45720" rIns="91440" bIns="45720">
            <a:spAutoFit/>
          </a:bodyPr>
          <a:lstStyle/>
          <a:p>
            <a:pPr algn="l"/>
            <a:r>
              <a:rPr lang="en-TW" sz="4800" b="0" cap="none" spc="0" dirty="0">
                <a:ln w="0"/>
                <a:solidFill>
                  <a:srgbClr val="49997C"/>
                </a:solidFill>
                <a:effectLst>
                  <a:outerShdw blurRad="38100" dist="25400" dir="5400000" algn="ctr" rotWithShape="0">
                    <a:srgbClr val="6E747A">
                      <a:alpha val="43000"/>
                    </a:srgbClr>
                  </a:outerShdw>
                </a:effectLst>
              </a:rPr>
              <a:t>40</a:t>
            </a:r>
          </a:p>
        </p:txBody>
      </p:sp>
      <p:sp>
        <p:nvSpPr>
          <p:cNvPr id="19" name="TextBox 18">
            <a:extLst>
              <a:ext uri="{FF2B5EF4-FFF2-40B4-BE49-F238E27FC236}">
                <a16:creationId xmlns:a16="http://schemas.microsoft.com/office/drawing/2014/main" id="{A8CCD314-D0CF-C04D-A6B8-F75FA02736ED}"/>
              </a:ext>
            </a:extLst>
          </p:cNvPr>
          <p:cNvSpPr txBox="1"/>
          <p:nvPr/>
        </p:nvSpPr>
        <p:spPr>
          <a:xfrm>
            <a:off x="3613989" y="4637122"/>
            <a:ext cx="2302718" cy="7181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lang="en-TW" sz="2000" dirty="0"/>
              <a:t>Average daily</a:t>
            </a:r>
          </a:p>
          <a:p>
            <a:pPr marL="0" marR="0" indent="0" algn="l" defTabSz="2438338" rtl="0" fontAlgn="auto" latinLnBrk="0" hangingPunct="0">
              <a:lnSpc>
                <a:spcPct val="100000"/>
              </a:lnSpc>
              <a:spcBef>
                <a:spcPts val="0"/>
              </a:spcBef>
              <a:spcAft>
                <a:spcPts val="0"/>
              </a:spcAft>
              <a:buClrTx/>
              <a:buSzTx/>
              <a:buFontTx/>
              <a:buNone/>
              <a:tabLst/>
            </a:pPr>
            <a:r>
              <a:rPr lang="en-TW" sz="2000" dirty="0"/>
              <a:t>d</a:t>
            </a:r>
            <a:r>
              <a:rPr kumimoji="0" lang="en-TW" sz="2000" b="0" i="0" u="none" strike="noStrike" cap="none" spc="0" normalizeH="0" baseline="0" dirty="0">
                <a:ln>
                  <a:noFill/>
                </a:ln>
                <a:solidFill>
                  <a:srgbClr val="5E5E5E"/>
                </a:solidFill>
                <a:effectLst/>
                <a:uFillTx/>
                <a:latin typeface="+mn-lt"/>
                <a:ea typeface="+mn-ea"/>
                <a:cs typeface="+mn-cs"/>
                <a:sym typeface="Helvetica Neue"/>
              </a:rPr>
              <a:t>istance travelled</a:t>
            </a:r>
          </a:p>
        </p:txBody>
      </p:sp>
      <p:sp>
        <p:nvSpPr>
          <p:cNvPr id="20" name="Rectangle 19">
            <a:extLst>
              <a:ext uri="{FF2B5EF4-FFF2-40B4-BE49-F238E27FC236}">
                <a16:creationId xmlns:a16="http://schemas.microsoft.com/office/drawing/2014/main" id="{94431643-4659-28AB-B7A4-9F136E46B828}"/>
              </a:ext>
            </a:extLst>
          </p:cNvPr>
          <p:cNvSpPr/>
          <p:nvPr/>
        </p:nvSpPr>
        <p:spPr>
          <a:xfrm>
            <a:off x="3613989" y="3806125"/>
            <a:ext cx="2681230" cy="830997"/>
          </a:xfrm>
          <a:prstGeom prst="rect">
            <a:avLst/>
          </a:prstGeom>
          <a:noFill/>
        </p:spPr>
        <p:txBody>
          <a:bodyPr wrap="square" lIns="91440" tIns="45720" rIns="91440" bIns="45720">
            <a:spAutoFit/>
          </a:bodyPr>
          <a:lstStyle/>
          <a:p>
            <a:pPr algn="l"/>
            <a:r>
              <a:rPr lang="en-TW" sz="4800" b="0" cap="none" spc="0" dirty="0">
                <a:ln w="0"/>
                <a:solidFill>
                  <a:srgbClr val="49997C"/>
                </a:solidFill>
                <a:effectLst>
                  <a:outerShdw blurRad="38100" dist="25400" dir="5400000" algn="ctr" rotWithShape="0">
                    <a:srgbClr val="6E747A">
                      <a:alpha val="43000"/>
                    </a:srgbClr>
                  </a:outerShdw>
                </a:effectLst>
              </a:rPr>
              <a:t>5.42 km</a:t>
            </a:r>
          </a:p>
        </p:txBody>
      </p:sp>
      <p:sp>
        <p:nvSpPr>
          <p:cNvPr id="21" name="TextBox 20">
            <a:extLst>
              <a:ext uri="{FF2B5EF4-FFF2-40B4-BE49-F238E27FC236}">
                <a16:creationId xmlns:a16="http://schemas.microsoft.com/office/drawing/2014/main" id="{6F262249-F515-E7B8-FC4A-DBE693438E52}"/>
              </a:ext>
            </a:extLst>
          </p:cNvPr>
          <p:cNvSpPr txBox="1"/>
          <p:nvPr/>
        </p:nvSpPr>
        <p:spPr>
          <a:xfrm>
            <a:off x="6429444" y="4637122"/>
            <a:ext cx="2681231"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lang="en-TW" sz="2000" dirty="0"/>
              <a:t>Most active day</a:t>
            </a:r>
            <a:endParaRPr kumimoji="0" lang="en-TW" sz="2000" b="0" i="0" u="none" strike="noStrike" cap="none" spc="0" normalizeH="0" baseline="0" dirty="0">
              <a:ln>
                <a:noFill/>
              </a:ln>
              <a:solidFill>
                <a:srgbClr val="5E5E5E"/>
              </a:solidFill>
              <a:effectLst/>
              <a:uFillTx/>
              <a:latin typeface="+mn-lt"/>
              <a:ea typeface="+mn-ea"/>
              <a:cs typeface="+mn-cs"/>
              <a:sym typeface="Helvetica Neue"/>
            </a:endParaRPr>
          </a:p>
        </p:txBody>
      </p:sp>
      <p:sp>
        <p:nvSpPr>
          <p:cNvPr id="22" name="Rectangle 21">
            <a:extLst>
              <a:ext uri="{FF2B5EF4-FFF2-40B4-BE49-F238E27FC236}">
                <a16:creationId xmlns:a16="http://schemas.microsoft.com/office/drawing/2014/main" id="{E498CA9C-F326-6483-CB93-2502C2480359}"/>
              </a:ext>
            </a:extLst>
          </p:cNvPr>
          <p:cNvSpPr/>
          <p:nvPr/>
        </p:nvSpPr>
        <p:spPr>
          <a:xfrm>
            <a:off x="6366961" y="3806125"/>
            <a:ext cx="3440670" cy="830997"/>
          </a:xfrm>
          <a:prstGeom prst="rect">
            <a:avLst/>
          </a:prstGeom>
          <a:noFill/>
        </p:spPr>
        <p:txBody>
          <a:bodyPr wrap="square" lIns="91440" tIns="45720" rIns="91440" bIns="45720">
            <a:spAutoFit/>
          </a:bodyPr>
          <a:lstStyle/>
          <a:p>
            <a:pPr algn="l"/>
            <a:r>
              <a:rPr lang="en-TW" sz="4800" b="0" cap="none" spc="0" dirty="0">
                <a:ln w="0"/>
                <a:solidFill>
                  <a:srgbClr val="49997C"/>
                </a:solidFill>
                <a:effectLst>
                  <a:outerShdw blurRad="38100" dist="25400" dir="5400000" algn="ctr" rotWithShape="0">
                    <a:srgbClr val="6E747A">
                      <a:alpha val="43000"/>
                    </a:srgbClr>
                  </a:outerShdw>
                </a:effectLst>
              </a:rPr>
              <a:t>Saturday</a:t>
            </a:r>
          </a:p>
        </p:txBody>
      </p:sp>
      <p:cxnSp>
        <p:nvCxnSpPr>
          <p:cNvPr id="23" name="Straight Connector 22">
            <a:extLst>
              <a:ext uri="{FF2B5EF4-FFF2-40B4-BE49-F238E27FC236}">
                <a16:creationId xmlns:a16="http://schemas.microsoft.com/office/drawing/2014/main" id="{7F116212-8D78-FBE2-FA52-770EE5125B72}"/>
              </a:ext>
            </a:extLst>
          </p:cNvPr>
          <p:cNvCxnSpPr>
            <a:cxnSpLocks/>
          </p:cNvCxnSpPr>
          <p:nvPr/>
        </p:nvCxnSpPr>
        <p:spPr>
          <a:xfrm flipH="1">
            <a:off x="3350208" y="3806125"/>
            <a:ext cx="4102" cy="1549142"/>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24" name="Straight Connector 23">
            <a:extLst>
              <a:ext uri="{FF2B5EF4-FFF2-40B4-BE49-F238E27FC236}">
                <a16:creationId xmlns:a16="http://schemas.microsoft.com/office/drawing/2014/main" id="{D5A6E1D0-780A-904B-36A7-DCDDFFAE4E2B}"/>
              </a:ext>
            </a:extLst>
          </p:cNvPr>
          <p:cNvCxnSpPr>
            <a:cxnSpLocks/>
          </p:cNvCxnSpPr>
          <p:nvPr/>
        </p:nvCxnSpPr>
        <p:spPr>
          <a:xfrm flipH="1">
            <a:off x="6212781" y="3818629"/>
            <a:ext cx="4102" cy="1549142"/>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sp>
        <p:nvSpPr>
          <p:cNvPr id="25" name="Merge separate datasets into 1 single file (Hourly_activity)…">
            <a:extLst>
              <a:ext uri="{FF2B5EF4-FFF2-40B4-BE49-F238E27FC236}">
                <a16:creationId xmlns:a16="http://schemas.microsoft.com/office/drawing/2014/main" id="{9A89FD12-2C03-D359-69D0-359FA99DEEF8}"/>
              </a:ext>
            </a:extLst>
          </p:cNvPr>
          <p:cNvSpPr txBox="1">
            <a:spLocks noGrp="1"/>
          </p:cNvSpPr>
          <p:nvPr>
            <p:ph type="body" idx="1"/>
          </p:nvPr>
        </p:nvSpPr>
        <p:spPr>
          <a:xfrm>
            <a:off x="1206500" y="6186264"/>
            <a:ext cx="9131592" cy="6318252"/>
          </a:xfrm>
          <a:prstGeom prst="rect">
            <a:avLst/>
          </a:prstGeom>
        </p:spPr>
        <p:txBody>
          <a:bodyPr>
            <a:noAutofit/>
          </a:bodyPr>
          <a:lstStyle/>
          <a:p>
            <a:pPr>
              <a:lnSpc>
                <a:spcPts val="2400"/>
              </a:lnSpc>
              <a:spcBef>
                <a:spcPts val="1800"/>
              </a:spcBef>
            </a:pPr>
            <a:r>
              <a:rPr lang="en-US" sz="2200" dirty="0"/>
              <a:t>This group of users spend </a:t>
            </a:r>
            <a:r>
              <a:rPr lang="en-US" sz="2200" b="1" dirty="0">
                <a:solidFill>
                  <a:srgbClr val="49997C"/>
                </a:solidFill>
              </a:rPr>
              <a:t>4 hours avg/day active</a:t>
            </a:r>
            <a:r>
              <a:rPr lang="en-US" sz="2200" dirty="0"/>
              <a:t>,</a:t>
            </a:r>
            <a:r>
              <a:rPr lang="zh-TW" altLang="en-US" sz="2200" dirty="0"/>
              <a:t> </a:t>
            </a:r>
            <a:r>
              <a:rPr lang="en-US" sz="2200" dirty="0"/>
              <a:t>including light &amp; intensive activities</a:t>
            </a:r>
          </a:p>
          <a:p>
            <a:pPr>
              <a:lnSpc>
                <a:spcPts val="2400"/>
              </a:lnSpc>
              <a:spcBef>
                <a:spcPts val="1800"/>
              </a:spcBef>
            </a:pPr>
            <a:r>
              <a:rPr lang="en-US" sz="2200" dirty="0"/>
              <a:t>Most active time in a day at </a:t>
            </a:r>
            <a:r>
              <a:rPr lang="en-US" sz="2200" b="1" dirty="0">
                <a:solidFill>
                  <a:srgbClr val="49997C"/>
                </a:solidFill>
              </a:rPr>
              <a:t>12-13pm</a:t>
            </a:r>
            <a:r>
              <a:rPr lang="en-US" sz="2200" b="1" dirty="0"/>
              <a:t> </a:t>
            </a:r>
            <a:r>
              <a:rPr lang="en-US" sz="2200" dirty="0"/>
              <a:t>and </a:t>
            </a:r>
            <a:r>
              <a:rPr lang="en-US" sz="2200" b="1" dirty="0">
                <a:solidFill>
                  <a:srgbClr val="49997C"/>
                </a:solidFill>
              </a:rPr>
              <a:t>18-19pm</a:t>
            </a:r>
          </a:p>
          <a:p>
            <a:pPr>
              <a:lnSpc>
                <a:spcPts val="2400"/>
              </a:lnSpc>
              <a:spcBef>
                <a:spcPts val="1800"/>
              </a:spcBef>
            </a:pPr>
            <a:r>
              <a:rPr lang="en-US" sz="2200" dirty="0"/>
              <a:t>Heatmap shows evidence of </a:t>
            </a:r>
            <a:r>
              <a:rPr lang="en-US" sz="2200" b="1" dirty="0">
                <a:solidFill>
                  <a:srgbClr val="49997C"/>
                </a:solidFill>
              </a:rPr>
              <a:t>stricter weekly schedule compared to G1</a:t>
            </a:r>
          </a:p>
          <a:p>
            <a:pPr lvl="1">
              <a:lnSpc>
                <a:spcPts val="2400"/>
              </a:lnSpc>
              <a:spcBef>
                <a:spcPts val="1800"/>
              </a:spcBef>
            </a:pPr>
            <a:r>
              <a:rPr lang="en-US" sz="2200" dirty="0"/>
              <a:t>Day usually starts at 6pm in weekdays and later 7~8pm at weekends</a:t>
            </a:r>
          </a:p>
          <a:p>
            <a:pPr lvl="1">
              <a:lnSpc>
                <a:spcPts val="2400"/>
              </a:lnSpc>
              <a:spcBef>
                <a:spcPts val="1800"/>
              </a:spcBef>
            </a:pPr>
            <a:r>
              <a:rPr lang="en-US" sz="2200" dirty="0"/>
              <a:t>Less late night activity, sleep earlier compared to G1</a:t>
            </a:r>
          </a:p>
          <a:p>
            <a:pPr>
              <a:lnSpc>
                <a:spcPts val="2400"/>
              </a:lnSpc>
              <a:spcBef>
                <a:spcPts val="1800"/>
              </a:spcBef>
            </a:pPr>
            <a:r>
              <a:rPr lang="en-US" sz="2200" dirty="0"/>
              <a:t>Aside from the weekend, the </a:t>
            </a:r>
            <a:r>
              <a:rPr lang="en-US" sz="2200" b="1" dirty="0">
                <a:solidFill>
                  <a:srgbClr val="49997C"/>
                </a:solidFill>
              </a:rPr>
              <a:t>activity amount of weekdays are similar</a:t>
            </a:r>
          </a:p>
          <a:p>
            <a:pPr>
              <a:lnSpc>
                <a:spcPts val="2400"/>
              </a:lnSpc>
              <a:spcBef>
                <a:spcPts val="1800"/>
              </a:spcBef>
            </a:pPr>
            <a:r>
              <a:rPr lang="en-US" sz="2200" dirty="0"/>
              <a:t>This group </a:t>
            </a:r>
            <a:r>
              <a:rPr lang="en-US" sz="2200" b="1" dirty="0"/>
              <a:t>often</a:t>
            </a:r>
            <a:r>
              <a:rPr lang="en-US" sz="2200" dirty="0"/>
              <a:t> wears the tracking device, with </a:t>
            </a:r>
            <a:r>
              <a:rPr lang="en-US" sz="2200" b="1" dirty="0">
                <a:solidFill>
                  <a:srgbClr val="49997C"/>
                </a:solidFill>
              </a:rPr>
              <a:t>4.4 days avg/week</a:t>
            </a:r>
          </a:p>
          <a:p>
            <a:pPr>
              <a:lnSpc>
                <a:spcPts val="2400"/>
              </a:lnSpc>
              <a:spcBef>
                <a:spcPts val="1800"/>
              </a:spcBef>
            </a:pPr>
            <a:r>
              <a:rPr lang="en-US" sz="2200" dirty="0"/>
              <a:t>The data suggests that users are </a:t>
            </a:r>
            <a:r>
              <a:rPr lang="en-US" sz="2200" b="1" dirty="0">
                <a:solidFill>
                  <a:srgbClr val="49997C"/>
                </a:solidFill>
              </a:rPr>
              <a:t>fairly active</a:t>
            </a:r>
            <a:r>
              <a:rPr lang="en-US" sz="2200" b="1" dirty="0"/>
              <a:t> </a:t>
            </a:r>
            <a:r>
              <a:rPr lang="en-US" sz="2200" dirty="0"/>
              <a:t>and </a:t>
            </a:r>
            <a:r>
              <a:rPr lang="en-US" sz="2200" b="1" dirty="0">
                <a:solidFill>
                  <a:srgbClr val="49997C"/>
                </a:solidFill>
              </a:rPr>
              <a:t>follow a similar activity habit constantly</a:t>
            </a:r>
          </a:p>
        </p:txBody>
      </p:sp>
    </p:spTree>
    <p:extLst>
      <p:ext uri="{BB962C8B-B14F-4D97-AF65-F5344CB8AC3E}">
        <p14:creationId xmlns:p14="http://schemas.microsoft.com/office/powerpoint/2010/main" val="4092117225"/>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 name="Analytics"/>
          <p:cNvSpPr txBox="1">
            <a:spLocks noGrp="1"/>
          </p:cNvSpPr>
          <p:nvPr>
            <p:ph type="title"/>
          </p:nvPr>
        </p:nvSpPr>
        <p:spPr>
          <a:prstGeom prst="rect">
            <a:avLst/>
          </a:prstGeom>
        </p:spPr>
        <p:txBody>
          <a:bodyPr/>
          <a:lstStyle/>
          <a:p>
            <a:r>
              <a:t>Analytics</a:t>
            </a:r>
          </a:p>
        </p:txBody>
      </p:sp>
      <p:sp>
        <p:nvSpPr>
          <p:cNvPr id="186" name="G2: Moderate active users"/>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rPr lang="en-US" dirty="0"/>
              <a:t>G3: Take more than 10,000 steps a day</a:t>
            </a:r>
          </a:p>
        </p:txBody>
      </p:sp>
      <p:pic>
        <p:nvPicPr>
          <p:cNvPr id="3" name="Graphic 2">
            <a:extLst>
              <a:ext uri="{FF2B5EF4-FFF2-40B4-BE49-F238E27FC236}">
                <a16:creationId xmlns:a16="http://schemas.microsoft.com/office/drawing/2014/main" id="{B9DB2F94-EC08-D8B4-E4EC-28D9F20E2CA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17963469" y="3307742"/>
            <a:ext cx="6162575" cy="10191950"/>
          </a:xfrm>
          <a:prstGeom prst="rect">
            <a:avLst/>
          </a:prstGeom>
        </p:spPr>
      </p:pic>
      <p:pic>
        <p:nvPicPr>
          <p:cNvPr id="6" name="Graphic 5">
            <a:extLst>
              <a:ext uri="{FF2B5EF4-FFF2-40B4-BE49-F238E27FC236}">
                <a16:creationId xmlns:a16="http://schemas.microsoft.com/office/drawing/2014/main" id="{FE31F885-D711-6A6A-8CD2-452A7B872F1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11383938" y="3307742"/>
            <a:ext cx="6579530" cy="5146565"/>
          </a:xfrm>
          <a:prstGeom prst="rect">
            <a:avLst/>
          </a:prstGeom>
        </p:spPr>
      </p:pic>
      <p:sp>
        <p:nvSpPr>
          <p:cNvPr id="7" name="Rectangle 6">
            <a:extLst>
              <a:ext uri="{FF2B5EF4-FFF2-40B4-BE49-F238E27FC236}">
                <a16:creationId xmlns:a16="http://schemas.microsoft.com/office/drawing/2014/main" id="{2A98FCF9-EED6-A8D7-5631-2748021D1C2A}"/>
              </a:ext>
            </a:extLst>
          </p:cNvPr>
          <p:cNvSpPr/>
          <p:nvPr/>
        </p:nvSpPr>
        <p:spPr>
          <a:xfrm>
            <a:off x="12927018" y="5439886"/>
            <a:ext cx="2133919" cy="1200329"/>
          </a:xfrm>
          <a:prstGeom prst="rect">
            <a:avLst/>
          </a:prstGeom>
          <a:noFill/>
        </p:spPr>
        <p:txBody>
          <a:bodyPr wrap="none" lIns="91440" tIns="45720" rIns="91440" bIns="45720">
            <a:spAutoFit/>
          </a:bodyPr>
          <a:lstStyle/>
          <a:p>
            <a:pPr algn="ctr"/>
            <a:r>
              <a:rPr lang="en-US" sz="7200" b="0" cap="none" spc="0" dirty="0">
                <a:ln w="0"/>
                <a:solidFill>
                  <a:srgbClr val="AE3818"/>
                </a:solidFill>
                <a:effectLst>
                  <a:outerShdw blurRad="38100" dist="25400" dir="5400000" algn="ctr" rotWithShape="0">
                    <a:srgbClr val="6E747A">
                      <a:alpha val="43000"/>
                    </a:srgbClr>
                  </a:outerShdw>
                </a:effectLst>
              </a:rPr>
              <a:t>31%</a:t>
            </a:r>
          </a:p>
        </p:txBody>
      </p:sp>
      <p:pic>
        <p:nvPicPr>
          <p:cNvPr id="18" name="Graphic 17">
            <a:extLst>
              <a:ext uri="{FF2B5EF4-FFF2-40B4-BE49-F238E27FC236}">
                <a16:creationId xmlns:a16="http://schemas.microsoft.com/office/drawing/2014/main" id="{3A077E06-9308-A9C3-176F-F014CD490F7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10865059" y="8822699"/>
            <a:ext cx="6571443" cy="4423038"/>
          </a:xfrm>
          <a:prstGeom prst="rect">
            <a:avLst/>
          </a:prstGeom>
        </p:spPr>
      </p:pic>
      <p:sp>
        <p:nvSpPr>
          <p:cNvPr id="19" name="TextBox 18">
            <a:extLst>
              <a:ext uri="{FF2B5EF4-FFF2-40B4-BE49-F238E27FC236}">
                <a16:creationId xmlns:a16="http://schemas.microsoft.com/office/drawing/2014/main" id="{1EAF4116-0F47-C473-C2BA-DCEFEED313A1}"/>
              </a:ext>
            </a:extLst>
          </p:cNvPr>
          <p:cNvSpPr txBox="1"/>
          <p:nvPr/>
        </p:nvSpPr>
        <p:spPr>
          <a:xfrm>
            <a:off x="1206500" y="4637122"/>
            <a:ext cx="1931147" cy="7181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lang="en-TW" sz="2000" dirty="0"/>
              <a:t>Average tracker using days</a:t>
            </a:r>
            <a:endParaRPr kumimoji="0" lang="en-TW" sz="2000" b="0" i="0" u="none" strike="noStrike" cap="none" spc="0" normalizeH="0" baseline="0" dirty="0">
              <a:ln>
                <a:noFill/>
              </a:ln>
              <a:solidFill>
                <a:srgbClr val="5E5E5E"/>
              </a:solidFill>
              <a:effectLst/>
              <a:uFillTx/>
              <a:latin typeface="+mn-lt"/>
              <a:ea typeface="+mn-ea"/>
              <a:cs typeface="+mn-cs"/>
              <a:sym typeface="Helvetica Neue"/>
            </a:endParaRPr>
          </a:p>
        </p:txBody>
      </p:sp>
      <p:sp>
        <p:nvSpPr>
          <p:cNvPr id="20" name="Rectangle 19">
            <a:extLst>
              <a:ext uri="{FF2B5EF4-FFF2-40B4-BE49-F238E27FC236}">
                <a16:creationId xmlns:a16="http://schemas.microsoft.com/office/drawing/2014/main" id="{0082AD6F-6EB9-EF47-EB32-042C36B39CE6}"/>
              </a:ext>
            </a:extLst>
          </p:cNvPr>
          <p:cNvSpPr/>
          <p:nvPr/>
        </p:nvSpPr>
        <p:spPr>
          <a:xfrm>
            <a:off x="1206500" y="3806125"/>
            <a:ext cx="2047688" cy="830997"/>
          </a:xfrm>
          <a:prstGeom prst="rect">
            <a:avLst/>
          </a:prstGeom>
          <a:noFill/>
        </p:spPr>
        <p:txBody>
          <a:bodyPr wrap="square" lIns="91440" tIns="45720" rIns="91440" bIns="45720">
            <a:spAutoFit/>
          </a:bodyPr>
          <a:lstStyle/>
          <a:p>
            <a:pPr algn="l"/>
            <a:r>
              <a:rPr lang="en-TW" sz="4800" b="0" cap="none" spc="0" dirty="0">
                <a:ln w="0"/>
                <a:solidFill>
                  <a:srgbClr val="AE3818"/>
                </a:solidFill>
                <a:effectLst>
                  <a:outerShdw blurRad="38100" dist="25400" dir="5400000" algn="ctr" rotWithShape="0">
                    <a:srgbClr val="6E747A">
                      <a:alpha val="43000"/>
                    </a:srgbClr>
                  </a:outerShdw>
                </a:effectLst>
              </a:rPr>
              <a:t>42</a:t>
            </a:r>
          </a:p>
        </p:txBody>
      </p:sp>
      <p:sp>
        <p:nvSpPr>
          <p:cNvPr id="21" name="TextBox 20">
            <a:extLst>
              <a:ext uri="{FF2B5EF4-FFF2-40B4-BE49-F238E27FC236}">
                <a16:creationId xmlns:a16="http://schemas.microsoft.com/office/drawing/2014/main" id="{8A73911E-0A67-C681-9D62-97906D97D7F6}"/>
              </a:ext>
            </a:extLst>
          </p:cNvPr>
          <p:cNvSpPr txBox="1"/>
          <p:nvPr/>
        </p:nvSpPr>
        <p:spPr>
          <a:xfrm>
            <a:off x="3613989" y="4637122"/>
            <a:ext cx="2302718" cy="71814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lang="en-TW" sz="2000" dirty="0"/>
              <a:t>Average daily</a:t>
            </a:r>
          </a:p>
          <a:p>
            <a:pPr marL="0" marR="0" indent="0" algn="l" defTabSz="2438338" rtl="0" fontAlgn="auto" latinLnBrk="0" hangingPunct="0">
              <a:lnSpc>
                <a:spcPct val="100000"/>
              </a:lnSpc>
              <a:spcBef>
                <a:spcPts val="0"/>
              </a:spcBef>
              <a:spcAft>
                <a:spcPts val="0"/>
              </a:spcAft>
              <a:buClrTx/>
              <a:buSzTx/>
              <a:buFontTx/>
              <a:buNone/>
              <a:tabLst/>
            </a:pPr>
            <a:r>
              <a:rPr lang="en-TW" sz="2000" dirty="0"/>
              <a:t>d</a:t>
            </a:r>
            <a:r>
              <a:rPr kumimoji="0" lang="en-TW" sz="2000" b="0" i="0" u="none" strike="noStrike" cap="none" spc="0" normalizeH="0" baseline="0" dirty="0">
                <a:ln>
                  <a:noFill/>
                </a:ln>
                <a:solidFill>
                  <a:srgbClr val="5E5E5E"/>
                </a:solidFill>
                <a:effectLst/>
                <a:uFillTx/>
                <a:latin typeface="+mn-lt"/>
                <a:ea typeface="+mn-ea"/>
                <a:cs typeface="+mn-cs"/>
                <a:sym typeface="Helvetica Neue"/>
              </a:rPr>
              <a:t>istance travelled</a:t>
            </a:r>
          </a:p>
        </p:txBody>
      </p:sp>
      <p:sp>
        <p:nvSpPr>
          <p:cNvPr id="22" name="Rectangle 21">
            <a:extLst>
              <a:ext uri="{FF2B5EF4-FFF2-40B4-BE49-F238E27FC236}">
                <a16:creationId xmlns:a16="http://schemas.microsoft.com/office/drawing/2014/main" id="{E7E7F2E4-C0DA-7DDB-2804-0692150FA0BA}"/>
              </a:ext>
            </a:extLst>
          </p:cNvPr>
          <p:cNvSpPr/>
          <p:nvPr/>
        </p:nvSpPr>
        <p:spPr>
          <a:xfrm>
            <a:off x="3613989" y="3806125"/>
            <a:ext cx="2681230" cy="830997"/>
          </a:xfrm>
          <a:prstGeom prst="rect">
            <a:avLst/>
          </a:prstGeom>
          <a:noFill/>
        </p:spPr>
        <p:txBody>
          <a:bodyPr wrap="square" lIns="91440" tIns="45720" rIns="91440" bIns="45720">
            <a:spAutoFit/>
          </a:bodyPr>
          <a:lstStyle/>
          <a:p>
            <a:pPr algn="l"/>
            <a:r>
              <a:rPr lang="en-TW" sz="4800" b="0" cap="none" spc="0" dirty="0">
                <a:ln w="0"/>
                <a:solidFill>
                  <a:srgbClr val="AE3818"/>
                </a:solidFill>
                <a:effectLst>
                  <a:outerShdw blurRad="38100" dist="25400" dir="5400000" algn="ctr" rotWithShape="0">
                    <a:srgbClr val="6E747A">
                      <a:alpha val="43000"/>
                    </a:srgbClr>
                  </a:outerShdw>
                </a:effectLst>
              </a:rPr>
              <a:t>9.06 km</a:t>
            </a:r>
          </a:p>
        </p:txBody>
      </p:sp>
      <p:sp>
        <p:nvSpPr>
          <p:cNvPr id="23" name="TextBox 22">
            <a:extLst>
              <a:ext uri="{FF2B5EF4-FFF2-40B4-BE49-F238E27FC236}">
                <a16:creationId xmlns:a16="http://schemas.microsoft.com/office/drawing/2014/main" id="{00A595E9-E73F-BF9D-4470-9F6F2FE98AAD}"/>
              </a:ext>
            </a:extLst>
          </p:cNvPr>
          <p:cNvSpPr txBox="1"/>
          <p:nvPr/>
        </p:nvSpPr>
        <p:spPr>
          <a:xfrm>
            <a:off x="6429444" y="4637122"/>
            <a:ext cx="2681231"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2438338" rtl="0" fontAlgn="auto" latinLnBrk="0" hangingPunct="0">
              <a:lnSpc>
                <a:spcPct val="100000"/>
              </a:lnSpc>
              <a:spcBef>
                <a:spcPts val="0"/>
              </a:spcBef>
              <a:spcAft>
                <a:spcPts val="0"/>
              </a:spcAft>
              <a:buClrTx/>
              <a:buSzTx/>
              <a:buFontTx/>
              <a:buNone/>
              <a:tabLst/>
            </a:pPr>
            <a:r>
              <a:rPr lang="en-TW" sz="2000" dirty="0"/>
              <a:t>Most active day</a:t>
            </a:r>
            <a:endParaRPr kumimoji="0" lang="en-TW" sz="2000" b="0" i="0" u="none" strike="noStrike" cap="none" spc="0" normalizeH="0" baseline="0" dirty="0">
              <a:ln>
                <a:noFill/>
              </a:ln>
              <a:solidFill>
                <a:srgbClr val="5E5E5E"/>
              </a:solidFill>
              <a:effectLst/>
              <a:uFillTx/>
              <a:latin typeface="+mn-lt"/>
              <a:ea typeface="+mn-ea"/>
              <a:cs typeface="+mn-cs"/>
              <a:sym typeface="Helvetica Neue"/>
            </a:endParaRPr>
          </a:p>
        </p:txBody>
      </p:sp>
      <p:sp>
        <p:nvSpPr>
          <p:cNvPr id="24" name="Rectangle 23">
            <a:extLst>
              <a:ext uri="{FF2B5EF4-FFF2-40B4-BE49-F238E27FC236}">
                <a16:creationId xmlns:a16="http://schemas.microsoft.com/office/drawing/2014/main" id="{7A4C5DCC-8BAE-2C01-1917-EA06022891DF}"/>
              </a:ext>
            </a:extLst>
          </p:cNvPr>
          <p:cNvSpPr/>
          <p:nvPr/>
        </p:nvSpPr>
        <p:spPr>
          <a:xfrm>
            <a:off x="6366961" y="3806125"/>
            <a:ext cx="3440670" cy="830997"/>
          </a:xfrm>
          <a:prstGeom prst="rect">
            <a:avLst/>
          </a:prstGeom>
          <a:noFill/>
        </p:spPr>
        <p:txBody>
          <a:bodyPr wrap="square" lIns="91440" tIns="45720" rIns="91440" bIns="45720">
            <a:spAutoFit/>
          </a:bodyPr>
          <a:lstStyle/>
          <a:p>
            <a:pPr algn="l"/>
            <a:r>
              <a:rPr lang="en-TW" sz="4800" b="0" cap="none" spc="0" dirty="0">
                <a:ln w="0"/>
                <a:solidFill>
                  <a:srgbClr val="AE3818"/>
                </a:solidFill>
                <a:effectLst>
                  <a:outerShdw blurRad="38100" dist="25400" dir="5400000" algn="ctr" rotWithShape="0">
                    <a:srgbClr val="6E747A">
                      <a:alpha val="43000"/>
                    </a:srgbClr>
                  </a:outerShdw>
                </a:effectLst>
              </a:rPr>
              <a:t>Monday</a:t>
            </a:r>
          </a:p>
        </p:txBody>
      </p:sp>
      <p:cxnSp>
        <p:nvCxnSpPr>
          <p:cNvPr id="25" name="Straight Connector 24">
            <a:extLst>
              <a:ext uri="{FF2B5EF4-FFF2-40B4-BE49-F238E27FC236}">
                <a16:creationId xmlns:a16="http://schemas.microsoft.com/office/drawing/2014/main" id="{7B86D5EB-B3C9-53B4-93B4-870727CA5122}"/>
              </a:ext>
            </a:extLst>
          </p:cNvPr>
          <p:cNvCxnSpPr>
            <a:cxnSpLocks/>
          </p:cNvCxnSpPr>
          <p:nvPr/>
        </p:nvCxnSpPr>
        <p:spPr>
          <a:xfrm flipH="1">
            <a:off x="3350208" y="3806125"/>
            <a:ext cx="4102" cy="1549142"/>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26" name="Straight Connector 25">
            <a:extLst>
              <a:ext uri="{FF2B5EF4-FFF2-40B4-BE49-F238E27FC236}">
                <a16:creationId xmlns:a16="http://schemas.microsoft.com/office/drawing/2014/main" id="{FFE26F15-A344-B8FF-C2F5-4047AFF46C0C}"/>
              </a:ext>
            </a:extLst>
          </p:cNvPr>
          <p:cNvCxnSpPr>
            <a:cxnSpLocks/>
          </p:cNvCxnSpPr>
          <p:nvPr/>
        </p:nvCxnSpPr>
        <p:spPr>
          <a:xfrm flipH="1">
            <a:off x="6212781" y="3818629"/>
            <a:ext cx="4102" cy="1549142"/>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sp>
        <p:nvSpPr>
          <p:cNvPr id="27" name="Merge separate datasets into 1 single file (Hourly_activity)…">
            <a:extLst>
              <a:ext uri="{FF2B5EF4-FFF2-40B4-BE49-F238E27FC236}">
                <a16:creationId xmlns:a16="http://schemas.microsoft.com/office/drawing/2014/main" id="{F084FD15-9BEC-0147-EBF9-CA8A542CE591}"/>
              </a:ext>
            </a:extLst>
          </p:cNvPr>
          <p:cNvSpPr txBox="1">
            <a:spLocks noGrp="1"/>
          </p:cNvSpPr>
          <p:nvPr>
            <p:ph type="body" idx="1"/>
          </p:nvPr>
        </p:nvSpPr>
        <p:spPr>
          <a:xfrm>
            <a:off x="1206500" y="6186264"/>
            <a:ext cx="9131592" cy="6318252"/>
          </a:xfrm>
          <a:prstGeom prst="rect">
            <a:avLst/>
          </a:prstGeom>
        </p:spPr>
        <p:txBody>
          <a:bodyPr>
            <a:normAutofit/>
          </a:bodyPr>
          <a:lstStyle/>
          <a:p>
            <a:pPr>
              <a:lnSpc>
                <a:spcPts val="2400"/>
              </a:lnSpc>
              <a:spcBef>
                <a:spcPts val="1800"/>
              </a:spcBef>
            </a:pPr>
            <a:r>
              <a:rPr lang="en-US" sz="2200" dirty="0"/>
              <a:t>This group of users spend </a:t>
            </a:r>
            <a:r>
              <a:rPr lang="en-US" sz="2200" b="1" dirty="0">
                <a:solidFill>
                  <a:srgbClr val="AE3818"/>
                </a:solidFill>
              </a:rPr>
              <a:t>4.8 hours avg/day active</a:t>
            </a:r>
            <a:r>
              <a:rPr lang="en-US" sz="2200" dirty="0"/>
              <a:t>,</a:t>
            </a:r>
            <a:r>
              <a:rPr lang="zh-TW" altLang="en-US" sz="2200" dirty="0"/>
              <a:t> </a:t>
            </a:r>
            <a:r>
              <a:rPr lang="en-US" sz="2200" dirty="0"/>
              <a:t>including light &amp; intensive activities</a:t>
            </a:r>
          </a:p>
          <a:p>
            <a:pPr>
              <a:lnSpc>
                <a:spcPts val="2400"/>
              </a:lnSpc>
              <a:spcBef>
                <a:spcPts val="1800"/>
              </a:spcBef>
            </a:pPr>
            <a:r>
              <a:rPr lang="en-US" sz="2200" dirty="0"/>
              <a:t>Most active time in a day at </a:t>
            </a:r>
            <a:r>
              <a:rPr lang="en-US" sz="2200" b="1" dirty="0">
                <a:solidFill>
                  <a:srgbClr val="AE3818"/>
                </a:solidFill>
              </a:rPr>
              <a:t>12-14pm</a:t>
            </a:r>
            <a:r>
              <a:rPr lang="en-US" sz="2200" b="1" dirty="0"/>
              <a:t> </a:t>
            </a:r>
            <a:r>
              <a:rPr lang="en-US" sz="2200" dirty="0"/>
              <a:t>and </a:t>
            </a:r>
            <a:r>
              <a:rPr lang="en-US" sz="2200" b="1" dirty="0">
                <a:solidFill>
                  <a:srgbClr val="AE3818"/>
                </a:solidFill>
              </a:rPr>
              <a:t>18-19pm</a:t>
            </a:r>
          </a:p>
          <a:p>
            <a:pPr>
              <a:lnSpc>
                <a:spcPts val="2400"/>
              </a:lnSpc>
              <a:spcBef>
                <a:spcPts val="1800"/>
              </a:spcBef>
            </a:pPr>
            <a:r>
              <a:rPr lang="en-US" sz="2200" dirty="0"/>
              <a:t>Heatmap shows evidence of </a:t>
            </a:r>
            <a:r>
              <a:rPr lang="en-US" sz="2200" b="1" dirty="0">
                <a:solidFill>
                  <a:srgbClr val="AE3818"/>
                </a:solidFill>
              </a:rPr>
              <a:t>a very strict active schedule</a:t>
            </a:r>
          </a:p>
          <a:p>
            <a:pPr lvl="1">
              <a:lnSpc>
                <a:spcPts val="2400"/>
              </a:lnSpc>
              <a:spcBef>
                <a:spcPts val="1800"/>
              </a:spcBef>
            </a:pPr>
            <a:r>
              <a:rPr lang="en-US" sz="2200" dirty="0"/>
              <a:t>Day usually starts at 6pm in weekdays and later 7~8pm at weekends</a:t>
            </a:r>
          </a:p>
          <a:p>
            <a:pPr lvl="1">
              <a:lnSpc>
                <a:spcPts val="2400"/>
              </a:lnSpc>
              <a:spcBef>
                <a:spcPts val="1800"/>
              </a:spcBef>
            </a:pPr>
            <a:r>
              <a:rPr lang="en-US" sz="2200" dirty="0"/>
              <a:t>Less late night activity, nearly no activity from 0 am </a:t>
            </a:r>
          </a:p>
          <a:p>
            <a:pPr>
              <a:lnSpc>
                <a:spcPts val="2400"/>
              </a:lnSpc>
              <a:spcBef>
                <a:spcPts val="1800"/>
              </a:spcBef>
            </a:pPr>
            <a:r>
              <a:rPr lang="en-US" sz="2200" dirty="0"/>
              <a:t>Monday, Wednesday and Saturdays are considerably more active</a:t>
            </a:r>
            <a:endParaRPr lang="en-US" sz="2200" b="1" dirty="0"/>
          </a:p>
          <a:p>
            <a:pPr>
              <a:lnSpc>
                <a:spcPts val="2400"/>
              </a:lnSpc>
              <a:spcBef>
                <a:spcPts val="1800"/>
              </a:spcBef>
            </a:pPr>
            <a:r>
              <a:rPr lang="en-US" sz="2200" dirty="0"/>
              <a:t>This group </a:t>
            </a:r>
            <a:r>
              <a:rPr lang="en-US" sz="2200" b="1" dirty="0"/>
              <a:t>often</a:t>
            </a:r>
            <a:r>
              <a:rPr lang="en-US" sz="2200" dirty="0"/>
              <a:t> wears the tracking device, with </a:t>
            </a:r>
            <a:r>
              <a:rPr lang="en-US" sz="2200" b="1" dirty="0">
                <a:solidFill>
                  <a:srgbClr val="AE3818"/>
                </a:solidFill>
              </a:rPr>
              <a:t>4.6 days avg/week </a:t>
            </a:r>
          </a:p>
          <a:p>
            <a:pPr>
              <a:lnSpc>
                <a:spcPts val="2400"/>
              </a:lnSpc>
              <a:spcBef>
                <a:spcPts val="1800"/>
              </a:spcBef>
            </a:pPr>
            <a:r>
              <a:rPr lang="en-US" sz="2200" dirty="0"/>
              <a:t>The data suggests a group of users that </a:t>
            </a:r>
            <a:r>
              <a:rPr lang="en-US" sz="2200" dirty="0">
                <a:solidFill>
                  <a:schemeClr val="bg2">
                    <a:lumMod val="10000"/>
                  </a:schemeClr>
                </a:solidFill>
              </a:rPr>
              <a:t>are</a:t>
            </a:r>
            <a:r>
              <a:rPr lang="en-US" sz="2200" dirty="0">
                <a:solidFill>
                  <a:srgbClr val="AE3818"/>
                </a:solidFill>
              </a:rPr>
              <a:t> </a:t>
            </a:r>
            <a:r>
              <a:rPr lang="en-US" sz="2200" b="1" dirty="0">
                <a:solidFill>
                  <a:srgbClr val="AE3818"/>
                </a:solidFill>
              </a:rPr>
              <a:t>very active </a:t>
            </a:r>
            <a:r>
              <a:rPr lang="en-US" sz="2200" dirty="0"/>
              <a:t>and </a:t>
            </a:r>
            <a:r>
              <a:rPr lang="en-US" sz="2200" b="1" dirty="0">
                <a:solidFill>
                  <a:srgbClr val="AE3818"/>
                </a:solidFill>
              </a:rPr>
              <a:t>follow a similar activity habit constantly</a:t>
            </a:r>
            <a:r>
              <a:rPr lang="en-US" sz="2200" dirty="0"/>
              <a:t>. They with spikes at Mon, Wed and Sat, this suggests that they might having a special exercise/activity on these days.</a:t>
            </a:r>
          </a:p>
        </p:txBody>
      </p:sp>
    </p:spTree>
    <p:extLst>
      <p:ext uri="{BB962C8B-B14F-4D97-AF65-F5344CB8AC3E}">
        <p14:creationId xmlns:p14="http://schemas.microsoft.com/office/powerpoint/2010/main" val="2436990520"/>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 name="Analytics"/>
          <p:cNvSpPr txBox="1">
            <a:spLocks noGrp="1"/>
          </p:cNvSpPr>
          <p:nvPr>
            <p:ph type="title"/>
          </p:nvPr>
        </p:nvSpPr>
        <p:spPr>
          <a:prstGeom prst="rect">
            <a:avLst/>
          </a:prstGeom>
        </p:spPr>
        <p:txBody>
          <a:bodyPr/>
          <a:lstStyle/>
          <a:p>
            <a:r>
              <a:rPr lang="en-US" dirty="0"/>
              <a:t>Comments</a:t>
            </a:r>
            <a:endParaRPr dirty="0"/>
          </a:p>
        </p:txBody>
      </p:sp>
      <p:sp>
        <p:nvSpPr>
          <p:cNvPr id="190" name="G3: Very active users"/>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dirty="0"/>
              <a:t>Insights summary</a:t>
            </a:r>
            <a:endParaRPr dirty="0"/>
          </a:p>
        </p:txBody>
      </p:sp>
      <p:sp>
        <p:nvSpPr>
          <p:cNvPr id="191" name="Slide bullet text"/>
          <p:cNvSpPr txBox="1">
            <a:spLocks noGrp="1"/>
          </p:cNvSpPr>
          <p:nvPr>
            <p:ph type="body" idx="1"/>
          </p:nvPr>
        </p:nvSpPr>
        <p:spPr>
          <a:xfrm>
            <a:off x="1206500" y="3806124"/>
            <a:ext cx="21971000" cy="9178355"/>
          </a:xfrm>
          <a:prstGeom prst="rect">
            <a:avLst/>
          </a:prstGeom>
        </p:spPr>
        <p:txBody>
          <a:bodyPr>
            <a:noAutofit/>
          </a:bodyPr>
          <a:lstStyle/>
          <a:p>
            <a:pPr>
              <a:lnSpc>
                <a:spcPts val="2500"/>
              </a:lnSpc>
              <a:spcBef>
                <a:spcPts val="3100"/>
              </a:spcBef>
            </a:pPr>
            <a:r>
              <a:rPr lang="en-US" sz="3600" b="1" dirty="0"/>
              <a:t>Tracker</a:t>
            </a:r>
          </a:p>
          <a:p>
            <a:pPr lvl="1">
              <a:lnSpc>
                <a:spcPts val="2500"/>
              </a:lnSpc>
              <a:spcBef>
                <a:spcPts val="3100"/>
              </a:spcBef>
            </a:pPr>
            <a:r>
              <a:rPr lang="en-US" sz="3600" dirty="0"/>
              <a:t>Users wear the tracker most of the time in a day, through different types of activity</a:t>
            </a:r>
          </a:p>
          <a:p>
            <a:pPr lvl="1">
              <a:lnSpc>
                <a:spcPts val="2500"/>
              </a:lnSpc>
              <a:spcBef>
                <a:spcPts val="3100"/>
              </a:spcBef>
            </a:pPr>
            <a:r>
              <a:rPr lang="en-US" sz="3600" dirty="0"/>
              <a:t>Active users are more likely to wear the tracker</a:t>
            </a:r>
          </a:p>
          <a:p>
            <a:pPr lvl="1">
              <a:lnSpc>
                <a:spcPts val="2500"/>
              </a:lnSpc>
              <a:spcBef>
                <a:spcPts val="3100"/>
              </a:spcBef>
            </a:pPr>
            <a:r>
              <a:rPr lang="en-US" sz="3600" b="1" dirty="0"/>
              <a:t>31%</a:t>
            </a:r>
            <a:r>
              <a:rPr lang="en-US" sz="3600" dirty="0"/>
              <a:t> of users doesn’t wear the tracker during sleep</a:t>
            </a:r>
          </a:p>
          <a:p>
            <a:pPr lvl="1">
              <a:lnSpc>
                <a:spcPts val="2500"/>
              </a:lnSpc>
              <a:spcBef>
                <a:spcPts val="3100"/>
              </a:spcBef>
            </a:pPr>
            <a:r>
              <a:rPr lang="en-US" sz="3600" dirty="0"/>
              <a:t>Users only wear the tracker </a:t>
            </a:r>
            <a:r>
              <a:rPr lang="en-US" sz="3600" b="1" dirty="0"/>
              <a:t>63% </a:t>
            </a:r>
            <a:r>
              <a:rPr lang="en-US" sz="3600" dirty="0"/>
              <a:t>of the time throughout the survey</a:t>
            </a:r>
          </a:p>
          <a:p>
            <a:pPr>
              <a:lnSpc>
                <a:spcPts val="2500"/>
              </a:lnSpc>
              <a:spcBef>
                <a:spcPts val="3100"/>
              </a:spcBef>
            </a:pPr>
            <a:r>
              <a:rPr lang="en-US" sz="3600" b="1" dirty="0"/>
              <a:t>Users’ active habits</a:t>
            </a:r>
          </a:p>
          <a:p>
            <a:pPr lvl="1">
              <a:lnSpc>
                <a:spcPts val="2500"/>
              </a:lnSpc>
              <a:spcBef>
                <a:spcPts val="3100"/>
              </a:spcBef>
            </a:pPr>
            <a:r>
              <a:rPr lang="en-US" sz="3600" dirty="0"/>
              <a:t>Active users are more likely to follow a strict schedule</a:t>
            </a:r>
          </a:p>
          <a:p>
            <a:pPr lvl="1">
              <a:lnSpc>
                <a:spcPts val="2500"/>
              </a:lnSpc>
              <a:spcBef>
                <a:spcPts val="3100"/>
              </a:spcBef>
            </a:pPr>
            <a:r>
              <a:rPr lang="en-US" sz="3600" dirty="0"/>
              <a:t>Users spend </a:t>
            </a:r>
            <a:r>
              <a:rPr lang="en-US" sz="3600" b="1" dirty="0"/>
              <a:t>83% of the time </a:t>
            </a:r>
            <a:r>
              <a:rPr lang="en-US" sz="3600" dirty="0"/>
              <a:t>in a day being sedentary, only be active at certain time periods</a:t>
            </a:r>
          </a:p>
          <a:p>
            <a:pPr lvl="1">
              <a:lnSpc>
                <a:spcPts val="2500"/>
              </a:lnSpc>
              <a:spcBef>
                <a:spcPts val="3100"/>
              </a:spcBef>
            </a:pPr>
            <a:r>
              <a:rPr lang="en-US" sz="3600" dirty="0"/>
              <a:t>User spend </a:t>
            </a:r>
            <a:r>
              <a:rPr lang="en-US" sz="3600" b="1" dirty="0"/>
              <a:t>84% of their active time </a:t>
            </a:r>
            <a:r>
              <a:rPr lang="en-US" sz="3600" dirty="0"/>
              <a:t>doing light activities</a:t>
            </a:r>
          </a:p>
          <a:p>
            <a:pPr lvl="1">
              <a:lnSpc>
                <a:spcPts val="2500"/>
              </a:lnSpc>
              <a:spcBef>
                <a:spcPts val="3100"/>
              </a:spcBef>
            </a:pPr>
            <a:r>
              <a:rPr lang="en-US" sz="3600" dirty="0"/>
              <a:t>Users are more active during meal time</a:t>
            </a:r>
          </a:p>
          <a:p>
            <a:pPr lvl="1">
              <a:lnSpc>
                <a:spcPts val="2500"/>
              </a:lnSpc>
              <a:spcBef>
                <a:spcPts val="3100"/>
              </a:spcBef>
            </a:pPr>
            <a:r>
              <a:rPr lang="en-US" sz="3600" dirty="0"/>
              <a:t>Users rest more but travel more during the weekend</a:t>
            </a:r>
          </a:p>
          <a:p>
            <a:pPr>
              <a:lnSpc>
                <a:spcPts val="2500"/>
              </a:lnSpc>
              <a:spcBef>
                <a:spcPts val="3100"/>
              </a:spcBef>
            </a:pPr>
            <a:r>
              <a:rPr lang="en-US" sz="3600" b="1" dirty="0"/>
              <a:t>User’s sleeping habits</a:t>
            </a:r>
          </a:p>
          <a:p>
            <a:pPr lvl="1">
              <a:lnSpc>
                <a:spcPts val="2500"/>
              </a:lnSpc>
              <a:spcBef>
                <a:spcPts val="3100"/>
              </a:spcBef>
            </a:pPr>
            <a:r>
              <a:rPr lang="en-US" sz="3600" dirty="0"/>
              <a:t>Users usually have a constant sleep time of </a:t>
            </a:r>
            <a:r>
              <a:rPr lang="en-US" sz="3600" b="1" dirty="0"/>
              <a:t>~ 7 hours </a:t>
            </a:r>
            <a:r>
              <a:rPr lang="en-US" sz="3600" dirty="0"/>
              <a:t>daily</a:t>
            </a:r>
          </a:p>
          <a:p>
            <a:pPr lvl="1">
              <a:lnSpc>
                <a:spcPts val="2500"/>
              </a:lnSpc>
              <a:spcBef>
                <a:spcPts val="3100"/>
              </a:spcBef>
            </a:pPr>
            <a:r>
              <a:rPr lang="en-US" sz="3600" dirty="0"/>
              <a:t>Users spend a considerable amount of time </a:t>
            </a:r>
            <a:r>
              <a:rPr lang="en-US" sz="3600" b="1" dirty="0"/>
              <a:t>~ 0.65 hours </a:t>
            </a:r>
            <a:r>
              <a:rPr lang="en-US" sz="3600" dirty="0"/>
              <a:t>in bed without sleep</a:t>
            </a:r>
          </a:p>
          <a:p>
            <a:pPr lvl="1">
              <a:lnSpc>
                <a:spcPts val="2500"/>
              </a:lnSpc>
              <a:spcBef>
                <a:spcPts val="3100"/>
              </a:spcBef>
            </a:pPr>
            <a:endParaRPr lang="en-US" sz="3600" dirty="0"/>
          </a:p>
          <a:p>
            <a:pPr>
              <a:lnSpc>
                <a:spcPts val="2500"/>
              </a:lnSpc>
              <a:spcBef>
                <a:spcPts val="3100"/>
              </a:spcBef>
            </a:pPr>
            <a:endParaRPr sz="3600" dirty="0"/>
          </a:p>
        </p:txBody>
      </p:sp>
    </p:spTree>
    <p:extLst>
      <p:ext uri="{BB962C8B-B14F-4D97-AF65-F5344CB8AC3E}">
        <p14:creationId xmlns:p14="http://schemas.microsoft.com/office/powerpoint/2010/main" val="924864154"/>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 name="Analytics"/>
          <p:cNvSpPr txBox="1">
            <a:spLocks noGrp="1"/>
          </p:cNvSpPr>
          <p:nvPr>
            <p:ph type="title"/>
          </p:nvPr>
        </p:nvSpPr>
        <p:spPr>
          <a:prstGeom prst="rect">
            <a:avLst/>
          </a:prstGeom>
        </p:spPr>
        <p:txBody>
          <a:bodyPr/>
          <a:lstStyle/>
          <a:p>
            <a:r>
              <a:rPr lang="en-US" dirty="0"/>
              <a:t>Comments</a:t>
            </a:r>
            <a:endParaRPr dirty="0"/>
          </a:p>
        </p:txBody>
      </p:sp>
      <p:sp>
        <p:nvSpPr>
          <p:cNvPr id="190" name="G3: Very active users"/>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rPr lang="en-US" dirty="0"/>
              <a:t>Suggestions</a:t>
            </a:r>
            <a:endParaRPr dirty="0"/>
          </a:p>
        </p:txBody>
      </p:sp>
      <p:sp>
        <p:nvSpPr>
          <p:cNvPr id="2" name="Slide bullet text">
            <a:extLst>
              <a:ext uri="{FF2B5EF4-FFF2-40B4-BE49-F238E27FC236}">
                <a16:creationId xmlns:a16="http://schemas.microsoft.com/office/drawing/2014/main" id="{C8B0B183-E32C-D300-A37A-EE063B9C71EC}"/>
              </a:ext>
            </a:extLst>
          </p:cNvPr>
          <p:cNvSpPr txBox="1">
            <a:spLocks noGrp="1"/>
          </p:cNvSpPr>
          <p:nvPr>
            <p:ph type="body" idx="1"/>
          </p:nvPr>
        </p:nvSpPr>
        <p:spPr>
          <a:xfrm>
            <a:off x="1206500" y="3806124"/>
            <a:ext cx="21971000" cy="9178355"/>
          </a:xfrm>
          <a:prstGeom prst="rect">
            <a:avLst/>
          </a:prstGeom>
        </p:spPr>
        <p:txBody>
          <a:bodyPr>
            <a:noAutofit/>
          </a:bodyPr>
          <a:lstStyle/>
          <a:p>
            <a:pPr>
              <a:lnSpc>
                <a:spcPts val="3000"/>
              </a:lnSpc>
              <a:spcBef>
                <a:spcPts val="2600"/>
              </a:spcBef>
            </a:pPr>
            <a:r>
              <a:rPr lang="en-US" sz="3200" dirty="0"/>
              <a:t>Provide </a:t>
            </a:r>
            <a:r>
              <a:rPr lang="en-US" sz="3200" b="1" dirty="0"/>
              <a:t>new tracking modes </a:t>
            </a:r>
            <a:r>
              <a:rPr lang="en-US" sz="3200" dirty="0"/>
              <a:t>for different types of activities</a:t>
            </a:r>
          </a:p>
          <a:p>
            <a:pPr>
              <a:lnSpc>
                <a:spcPts val="3000"/>
              </a:lnSpc>
              <a:spcBef>
                <a:spcPts val="2600"/>
              </a:spcBef>
            </a:pPr>
            <a:r>
              <a:rPr lang="en-US" sz="3200" dirty="0"/>
              <a:t>High amount of time not wearing the tracker shows that users may not feel comfortable with the design </a:t>
            </a:r>
            <a:r>
              <a:rPr lang="en-US" sz="3200" dirty="0">
                <a:sym typeface="Wingdings" pitchFamily="2" charset="2"/>
              </a:rPr>
              <a:t> consider </a:t>
            </a:r>
            <a:r>
              <a:rPr lang="en-US" sz="3200" b="1" dirty="0">
                <a:sym typeface="Wingdings" pitchFamily="2" charset="2"/>
              </a:rPr>
              <a:t>redesign the tracker to fit different situation, environment, temperature..</a:t>
            </a:r>
          </a:p>
          <a:p>
            <a:pPr>
              <a:lnSpc>
                <a:spcPts val="3000"/>
              </a:lnSpc>
              <a:spcBef>
                <a:spcPts val="2600"/>
              </a:spcBef>
            </a:pPr>
            <a:r>
              <a:rPr lang="en-US" sz="3200" b="1" dirty="0">
                <a:sym typeface="Wingdings" pitchFamily="2" charset="2"/>
              </a:rPr>
              <a:t>Create different user profiles</a:t>
            </a:r>
            <a:r>
              <a:rPr lang="en-US" sz="3200" dirty="0">
                <a:sym typeface="Wingdings" pitchFamily="2" charset="2"/>
              </a:rPr>
              <a:t>, features for different user groups from less active to very active users.</a:t>
            </a:r>
          </a:p>
          <a:p>
            <a:pPr>
              <a:lnSpc>
                <a:spcPts val="3000"/>
              </a:lnSpc>
              <a:spcBef>
                <a:spcPts val="2600"/>
              </a:spcBef>
            </a:pPr>
            <a:r>
              <a:rPr lang="en-US" sz="3200" dirty="0">
                <a:sym typeface="Wingdings" pitchFamily="2" charset="2"/>
              </a:rPr>
              <a:t>Aside from sedentary activities, </a:t>
            </a:r>
            <a:r>
              <a:rPr lang="en-US" sz="3200" b="1" dirty="0">
                <a:sym typeface="Wingdings" pitchFamily="2" charset="2"/>
              </a:rPr>
              <a:t>create new feature for light activities </a:t>
            </a:r>
            <a:r>
              <a:rPr lang="en-US" sz="3200" dirty="0">
                <a:sym typeface="Wingdings" pitchFamily="2" charset="2"/>
              </a:rPr>
              <a:t>as it takes 84% of all the average activities in a day</a:t>
            </a:r>
            <a:endParaRPr lang="en-US" sz="3200" dirty="0"/>
          </a:p>
          <a:p>
            <a:pPr>
              <a:lnSpc>
                <a:spcPts val="3000"/>
              </a:lnSpc>
              <a:spcBef>
                <a:spcPts val="2600"/>
              </a:spcBef>
            </a:pPr>
            <a:r>
              <a:rPr lang="en-US" sz="3200" dirty="0"/>
              <a:t>Create a </a:t>
            </a:r>
            <a:r>
              <a:rPr lang="en-US" sz="3200" b="1" dirty="0"/>
              <a:t>guide</a:t>
            </a:r>
            <a:r>
              <a:rPr lang="en-US" sz="3200" dirty="0"/>
              <a:t> or an </a:t>
            </a:r>
            <a:r>
              <a:rPr lang="en-US" sz="3200" b="1" dirty="0"/>
              <a:t>auto-bot</a:t>
            </a:r>
            <a:r>
              <a:rPr lang="en-US" sz="3200" dirty="0"/>
              <a:t> to as an assistant to help reminding, scheduling and reporting</a:t>
            </a:r>
          </a:p>
          <a:p>
            <a:pPr>
              <a:lnSpc>
                <a:spcPts val="3000"/>
              </a:lnSpc>
              <a:spcBef>
                <a:spcPts val="2600"/>
              </a:spcBef>
            </a:pPr>
            <a:r>
              <a:rPr lang="en-US" sz="3200" dirty="0"/>
              <a:t>Provide </a:t>
            </a:r>
            <a:r>
              <a:rPr lang="en-US" sz="3200" b="1" dirty="0"/>
              <a:t>health reports</a:t>
            </a:r>
          </a:p>
          <a:p>
            <a:pPr lvl="1">
              <a:lnSpc>
                <a:spcPts val="3000"/>
              </a:lnSpc>
              <a:spcBef>
                <a:spcPts val="2600"/>
              </a:spcBef>
            </a:pPr>
            <a:r>
              <a:rPr lang="en-US" sz="3200" b="1" dirty="0"/>
              <a:t>Day-end report</a:t>
            </a:r>
            <a:r>
              <a:rPr lang="en-US" sz="3200" dirty="0"/>
              <a:t>: people usually spend some time to relax, restless before sleep, so we can provide a report of their health status during the day.</a:t>
            </a:r>
          </a:p>
          <a:p>
            <a:pPr lvl="1">
              <a:lnSpc>
                <a:spcPts val="3000"/>
              </a:lnSpc>
              <a:spcBef>
                <a:spcPts val="2600"/>
              </a:spcBef>
            </a:pPr>
            <a:r>
              <a:rPr lang="en-US" sz="3200" b="1" dirty="0"/>
              <a:t>Week-end report </a:t>
            </a:r>
            <a:r>
              <a:rPr lang="en-US" sz="3200" dirty="0"/>
              <a:t>on Sunday when people usually spend their time to rest, be less active and may want to take a look of what had happened through out the week</a:t>
            </a:r>
          </a:p>
          <a:p>
            <a:pPr>
              <a:lnSpc>
                <a:spcPts val="3000"/>
              </a:lnSpc>
              <a:spcBef>
                <a:spcPts val="2600"/>
              </a:spcBef>
            </a:pPr>
            <a:r>
              <a:rPr lang="en-US" sz="3200" b="1" dirty="0"/>
              <a:t>Encourage users </a:t>
            </a:r>
            <a:r>
              <a:rPr lang="en-US" sz="3200" dirty="0"/>
              <a:t>to be more active by adding:</a:t>
            </a:r>
          </a:p>
          <a:p>
            <a:pPr lvl="1">
              <a:lnSpc>
                <a:spcPts val="3000"/>
              </a:lnSpc>
              <a:spcBef>
                <a:spcPts val="2600"/>
              </a:spcBef>
            </a:pPr>
            <a:r>
              <a:rPr lang="en-US" sz="3200" dirty="0"/>
              <a:t>Reward system: game or an experience count system with level-up mechanism</a:t>
            </a:r>
          </a:p>
          <a:p>
            <a:pPr lvl="1">
              <a:lnSpc>
                <a:spcPts val="3000"/>
              </a:lnSpc>
              <a:spcBef>
                <a:spcPts val="2600"/>
              </a:spcBef>
            </a:pPr>
            <a:r>
              <a:rPr lang="en-US" sz="3200" dirty="0"/>
              <a:t>Notifications: regular reminds customers to encourage them to be more active</a:t>
            </a:r>
          </a:p>
          <a:p>
            <a:pPr>
              <a:lnSpc>
                <a:spcPts val="3000"/>
              </a:lnSpc>
              <a:spcBef>
                <a:spcPts val="2600"/>
              </a:spcBef>
            </a:pPr>
            <a:endParaRPr sz="3200" dirty="0"/>
          </a:p>
        </p:txBody>
      </p:sp>
    </p:spTree>
    <p:extLst>
      <p:ext uri="{BB962C8B-B14F-4D97-AF65-F5344CB8AC3E}">
        <p14:creationId xmlns:p14="http://schemas.microsoft.com/office/powerpoint/2010/main" val="1394061551"/>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 name="Introduction"/>
          <p:cNvSpPr txBox="1">
            <a:spLocks noGrp="1"/>
          </p:cNvSpPr>
          <p:nvPr>
            <p:ph type="title"/>
          </p:nvPr>
        </p:nvSpPr>
        <p:spPr>
          <a:prstGeom prst="rect">
            <a:avLst/>
          </a:prstGeom>
        </p:spPr>
        <p:txBody>
          <a:bodyPr/>
          <a:lstStyle/>
          <a:p>
            <a:r>
              <a:t>Introduction</a:t>
            </a:r>
          </a:p>
        </p:txBody>
      </p:sp>
      <p:sp>
        <p:nvSpPr>
          <p:cNvPr id="156" name="Bellabeat - Sweden high-tech company"/>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t>Bellabeat - Sweden high-tech company</a:t>
            </a:r>
          </a:p>
        </p:txBody>
      </p:sp>
      <p:sp>
        <p:nvSpPr>
          <p:cNvPr id="157" name="Founded by Urška Sršen and Sando Mur in 2013, Bellabeat is known not only as a rapid developing high-tech company that manufactures health-focused smart products, but also a tech-driven wellness company for women.…"/>
          <p:cNvSpPr txBox="1">
            <a:spLocks noGrp="1"/>
          </p:cNvSpPr>
          <p:nvPr>
            <p:ph type="body" idx="1"/>
          </p:nvPr>
        </p:nvSpPr>
        <p:spPr>
          <a:prstGeom prst="rect">
            <a:avLst/>
          </a:prstGeom>
        </p:spPr>
        <p:txBody>
          <a:bodyPr/>
          <a:lstStyle/>
          <a:p>
            <a:pPr marL="390143" indent="-390143" defTabSz="1560536">
              <a:spcBef>
                <a:spcPts val="2800"/>
              </a:spcBef>
              <a:defRPr sz="3072"/>
            </a:pPr>
            <a:r>
              <a:t>Founded by Urška Sršen and Sando Mur in 2013, Bellabeat is known not only as a rapid developing high-tech company that manufactures health-focused smart products, but also a tech-driven wellness company for women.</a:t>
            </a:r>
          </a:p>
          <a:p>
            <a:pPr marL="390143" indent="-390143" defTabSz="1560536">
              <a:spcBef>
                <a:spcPts val="2800"/>
              </a:spcBef>
              <a:defRPr sz="3072"/>
            </a:pPr>
            <a:r>
              <a:t>By 2016, Bellabeat had launched multiple products along with opening many branches worldwide. Bellabeat products can be found on their own e-commerce channel as well as numerous online retailers.</a:t>
            </a:r>
          </a:p>
          <a:p>
            <a:pPr marL="390143" indent="-390143" defTabSz="1560536">
              <a:spcBef>
                <a:spcPts val="2800"/>
              </a:spcBef>
              <a:defRPr sz="3072"/>
            </a:pPr>
            <a:r>
              <a:t>Realizing the huge opportunity to grow in the online market, Bellabeat has been focusing on analyzing consumer usage data in order to understand the habit and preferences of their potential customers.</a:t>
            </a:r>
          </a:p>
          <a:p>
            <a:pPr marL="390143" indent="-390143" defTabSz="1560536">
              <a:spcBef>
                <a:spcPts val="2800"/>
              </a:spcBef>
              <a:defRPr sz="3072" b="1"/>
            </a:pPr>
            <a:r>
              <a:t>Bellabeat current products:</a:t>
            </a:r>
          </a:p>
          <a:p>
            <a:pPr marL="780287" lvl="1" indent="-390143" defTabSz="1560536">
              <a:spcBef>
                <a:spcPts val="2800"/>
              </a:spcBef>
              <a:defRPr sz="3072"/>
            </a:pPr>
            <a:r>
              <a:t>Bellabeat app</a:t>
            </a:r>
          </a:p>
          <a:p>
            <a:pPr marL="780287" lvl="1" indent="-390143" defTabSz="1560536">
              <a:spcBef>
                <a:spcPts val="2800"/>
              </a:spcBef>
              <a:defRPr sz="3072"/>
            </a:pPr>
            <a:r>
              <a:t>“Leaf” (tracker, can be worn as accessories)</a:t>
            </a:r>
          </a:p>
          <a:p>
            <a:pPr marL="780287" lvl="1" indent="-390143" defTabSz="1560536">
              <a:spcBef>
                <a:spcPts val="2800"/>
              </a:spcBef>
              <a:defRPr sz="3072"/>
            </a:pPr>
            <a:r>
              <a:t>“Time” (watch)</a:t>
            </a:r>
          </a:p>
          <a:p>
            <a:pPr marL="780287" lvl="1" indent="-390143" defTabSz="1560536">
              <a:spcBef>
                <a:spcPts val="2800"/>
              </a:spcBef>
              <a:defRPr sz="3072"/>
            </a:pPr>
            <a:r>
              <a:t>“Spring” (water bottle with smart tech)</a:t>
            </a:r>
          </a:p>
          <a:p>
            <a:pPr marL="780287" lvl="1" indent="-390143" defTabSz="1560536">
              <a:spcBef>
                <a:spcPts val="2800"/>
              </a:spcBef>
              <a:defRPr sz="3072"/>
            </a:pPr>
            <a:r>
              <a:t>Bellabeat membership (subscription based)</a:t>
            </a: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Case summary"/>
          <p:cNvSpPr txBox="1">
            <a:spLocks noGrp="1"/>
          </p:cNvSpPr>
          <p:nvPr>
            <p:ph type="title"/>
          </p:nvPr>
        </p:nvSpPr>
        <p:spPr>
          <a:prstGeom prst="rect">
            <a:avLst/>
          </a:prstGeom>
        </p:spPr>
        <p:txBody>
          <a:bodyPr/>
          <a:lstStyle/>
          <a:p>
            <a:r>
              <a:t>Case summary</a:t>
            </a:r>
          </a:p>
        </p:txBody>
      </p:sp>
      <p:sp>
        <p:nvSpPr>
          <p:cNvPr id="160" name="Key focus &amp; audience"/>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t>Key focus &amp; audience</a:t>
            </a:r>
          </a:p>
        </p:txBody>
      </p:sp>
      <p:sp>
        <p:nvSpPr>
          <p:cNvPr id="161" name="The case study will focus on:…"/>
          <p:cNvSpPr txBox="1">
            <a:spLocks noGrp="1"/>
          </p:cNvSpPr>
          <p:nvPr>
            <p:ph type="body" idx="1"/>
          </p:nvPr>
        </p:nvSpPr>
        <p:spPr>
          <a:xfrm>
            <a:off x="1206500" y="3972198"/>
            <a:ext cx="21971000" cy="8256012"/>
          </a:xfrm>
          <a:prstGeom prst="rect">
            <a:avLst/>
          </a:prstGeom>
        </p:spPr>
        <p:txBody>
          <a:bodyPr/>
          <a:lstStyle/>
          <a:p>
            <a:pPr marL="414527" indent="-414527" defTabSz="1658070">
              <a:spcBef>
                <a:spcPts val="3000"/>
              </a:spcBef>
              <a:defRPr sz="3264" b="1"/>
            </a:pPr>
            <a:r>
              <a:t>The case study will focus on:</a:t>
            </a:r>
          </a:p>
          <a:p>
            <a:pPr marL="829055" lvl="1" indent="-414527" defTabSz="1658070">
              <a:spcBef>
                <a:spcPts val="3000"/>
              </a:spcBef>
              <a:defRPr sz="3264"/>
            </a:pPr>
            <a:r>
              <a:t>The analysis of the smart device usage data (Provided by the company)</a:t>
            </a:r>
          </a:p>
          <a:p>
            <a:pPr marL="829055" lvl="1" indent="-414527" defTabSz="1658070">
              <a:spcBef>
                <a:spcPts val="3000"/>
              </a:spcBef>
              <a:defRPr sz="3264"/>
            </a:pPr>
            <a:r>
              <a:t>Suggestions for future marketing campaigns of Bellabeat’s products based on the insights</a:t>
            </a:r>
          </a:p>
          <a:p>
            <a:pPr marL="414527" indent="-414527" defTabSz="1658070">
              <a:spcBef>
                <a:spcPts val="3000"/>
              </a:spcBef>
              <a:defRPr sz="3264" b="1"/>
            </a:pPr>
            <a:r>
              <a:t>Key questions:</a:t>
            </a:r>
          </a:p>
          <a:p>
            <a:pPr marL="829055" lvl="1" indent="-414527" defTabSz="1658070">
              <a:spcBef>
                <a:spcPts val="3000"/>
              </a:spcBef>
              <a:defRPr sz="3264"/>
            </a:pPr>
            <a:r>
              <a:t>What are some trends in smart device usage?</a:t>
            </a:r>
          </a:p>
          <a:p>
            <a:pPr marL="829055" lvl="1" indent="-414527" defTabSz="1658070">
              <a:spcBef>
                <a:spcPts val="3000"/>
              </a:spcBef>
              <a:defRPr sz="3264"/>
            </a:pPr>
            <a:r>
              <a:t>How could these trends apply to Bellabeat campaign?</a:t>
            </a:r>
          </a:p>
          <a:p>
            <a:pPr marL="829055" lvl="1" indent="-414527" defTabSz="1658070">
              <a:spcBef>
                <a:spcPts val="3000"/>
              </a:spcBef>
              <a:defRPr sz="3264"/>
            </a:pPr>
            <a:r>
              <a:t>How could these trends help influence marketing strategy?</a:t>
            </a:r>
          </a:p>
          <a:p>
            <a:pPr marL="414527" indent="-414527" defTabSz="1658070">
              <a:spcBef>
                <a:spcPts val="3000"/>
              </a:spcBef>
              <a:defRPr sz="3264" b="1"/>
            </a:pPr>
            <a:r>
              <a:t>Stakeholders:</a:t>
            </a:r>
          </a:p>
          <a:p>
            <a:pPr marL="829055" lvl="1" indent="-414527" defTabSz="1658070">
              <a:spcBef>
                <a:spcPts val="3000"/>
              </a:spcBef>
              <a:defRPr sz="3264"/>
            </a:pPr>
            <a:r>
              <a:t>Bellabeat executive team</a:t>
            </a:r>
          </a:p>
          <a:p>
            <a:pPr marL="829055" lvl="1" indent="-414527" defTabSz="1658070">
              <a:spcBef>
                <a:spcPts val="3000"/>
              </a:spcBef>
              <a:defRPr sz="3264"/>
            </a:pPr>
            <a:r>
              <a:t>Bellabeat Marketing team</a:t>
            </a: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Case summary"/>
          <p:cNvSpPr txBox="1">
            <a:spLocks noGrp="1"/>
          </p:cNvSpPr>
          <p:nvPr>
            <p:ph type="title"/>
          </p:nvPr>
        </p:nvSpPr>
        <p:spPr>
          <a:prstGeom prst="rect">
            <a:avLst/>
          </a:prstGeom>
        </p:spPr>
        <p:txBody>
          <a:bodyPr/>
          <a:lstStyle/>
          <a:p>
            <a:r>
              <a:rPr dirty="0"/>
              <a:t>Case summary</a:t>
            </a:r>
          </a:p>
        </p:txBody>
      </p:sp>
      <p:sp>
        <p:nvSpPr>
          <p:cNvPr id="164" name="Work direction"/>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rPr dirty="0"/>
              <a:t>Work direction</a:t>
            </a:r>
          </a:p>
        </p:txBody>
      </p:sp>
      <p:sp>
        <p:nvSpPr>
          <p:cNvPr id="165" name="Download data from source website &amp; process usable data…"/>
          <p:cNvSpPr txBox="1">
            <a:spLocks noGrp="1"/>
          </p:cNvSpPr>
          <p:nvPr>
            <p:ph type="body" idx="1"/>
          </p:nvPr>
        </p:nvSpPr>
        <p:spPr>
          <a:prstGeom prst="rect">
            <a:avLst/>
          </a:prstGeom>
        </p:spPr>
        <p:txBody>
          <a:bodyPr/>
          <a:lstStyle/>
          <a:p>
            <a:pPr marL="889000" indent="-889000">
              <a:buSzPct val="100000"/>
              <a:buAutoNum type="arabicPeriod"/>
            </a:pPr>
            <a:r>
              <a:rPr dirty="0"/>
              <a:t>Download data from source website &amp; process usable data</a:t>
            </a:r>
          </a:p>
          <a:p>
            <a:pPr marL="889000" indent="-889000">
              <a:buSzPct val="100000"/>
              <a:buAutoNum type="arabicPeriod"/>
            </a:pPr>
            <a:r>
              <a:rPr dirty="0"/>
              <a:t>Clean data</a:t>
            </a:r>
            <a:r>
              <a:rPr lang="en-US" dirty="0"/>
              <a:t> </a:t>
            </a:r>
            <a:r>
              <a:rPr lang="en-US" dirty="0">
                <a:solidFill>
                  <a:schemeClr val="tx1"/>
                </a:solidFill>
              </a:rPr>
              <a:t>(details in markdown and coding file)</a:t>
            </a:r>
            <a:endParaRPr dirty="0">
              <a:solidFill>
                <a:schemeClr val="tx1"/>
              </a:solidFill>
            </a:endParaRPr>
          </a:p>
          <a:p>
            <a:pPr marL="889000" indent="-889000">
              <a:buSzPct val="100000"/>
              <a:buAutoNum type="arabicPeriod"/>
            </a:pPr>
            <a:r>
              <a:rPr dirty="0"/>
              <a:t>Analyze datasets to find insights</a:t>
            </a:r>
          </a:p>
          <a:p>
            <a:pPr marL="889000" indent="-889000">
              <a:buSzPct val="100000"/>
              <a:buAutoNum type="arabicPeriod"/>
            </a:pPr>
            <a:r>
              <a:rPr dirty="0"/>
              <a:t>Visualize &amp; conduct report</a:t>
            </a: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 name="Analytics"/>
          <p:cNvSpPr txBox="1">
            <a:spLocks noGrp="1"/>
          </p:cNvSpPr>
          <p:nvPr>
            <p:ph type="title"/>
          </p:nvPr>
        </p:nvSpPr>
        <p:spPr>
          <a:prstGeom prst="rect">
            <a:avLst/>
          </a:prstGeom>
        </p:spPr>
        <p:txBody>
          <a:bodyPr/>
          <a:lstStyle/>
          <a:p>
            <a:r>
              <a:t>Analytics</a:t>
            </a:r>
          </a:p>
        </p:txBody>
      </p:sp>
      <p:sp>
        <p:nvSpPr>
          <p:cNvPr id="168" name="Data"/>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t>Data</a:t>
            </a:r>
          </a:p>
        </p:txBody>
      </p:sp>
      <p:sp>
        <p:nvSpPr>
          <p:cNvPr id="169" name="Basic information:…"/>
          <p:cNvSpPr txBox="1">
            <a:spLocks noGrp="1"/>
          </p:cNvSpPr>
          <p:nvPr>
            <p:ph type="body" idx="1"/>
          </p:nvPr>
        </p:nvSpPr>
        <p:spPr>
          <a:prstGeom prst="rect">
            <a:avLst/>
          </a:prstGeom>
        </p:spPr>
        <p:txBody>
          <a:bodyPr/>
          <a:lstStyle/>
          <a:p>
            <a:r>
              <a:rPr dirty="0"/>
              <a:t>Basic information:</a:t>
            </a:r>
          </a:p>
          <a:p>
            <a:pPr lvl="1"/>
            <a:r>
              <a:rPr u="sng" dirty="0">
                <a:hlinkClick r:id="rId2"/>
              </a:rPr>
              <a:t>Fitbit Fitness Tracker data pack</a:t>
            </a:r>
            <a:r>
              <a:rPr dirty="0"/>
              <a:t> is generated by respondents to a distributed survey via Amazon Mechanical Turk between 2016/03/12 to 2016/05/12. The data is available on </a:t>
            </a:r>
            <a:r>
              <a:rPr u="sng" dirty="0">
                <a:hlinkClick r:id="rId3"/>
              </a:rPr>
              <a:t>Kaggle</a:t>
            </a:r>
            <a:r>
              <a:rPr dirty="0"/>
              <a:t> and Mobius</a:t>
            </a:r>
            <a:r>
              <a:rPr lang="en-US" dirty="0"/>
              <a:t> as open-source.</a:t>
            </a:r>
            <a:endParaRPr dirty="0"/>
          </a:p>
          <a:p>
            <a:pPr lvl="1"/>
            <a:r>
              <a:rPr dirty="0"/>
              <a:t>The data pack includes 18 Comma-separated values files (.csv) record the activit</a:t>
            </a:r>
            <a:r>
              <a:rPr lang="en-US" dirty="0"/>
              <a:t>i</a:t>
            </a:r>
            <a:r>
              <a:rPr dirty="0"/>
              <a:t>es, calories, intensities, foot steps and weight loss of 3</a:t>
            </a:r>
            <a:r>
              <a:rPr lang="en-US" dirty="0"/>
              <a:t>5</a:t>
            </a:r>
            <a:r>
              <a:rPr dirty="0"/>
              <a:t> users</a:t>
            </a:r>
            <a:r>
              <a:rPr lang="en-US" dirty="0"/>
              <a:t> in 62 days.</a:t>
            </a:r>
            <a:endParaRPr dirty="0"/>
          </a:p>
          <a:p>
            <a:r>
              <a:rPr dirty="0"/>
              <a:t>Only </a:t>
            </a:r>
            <a:r>
              <a:rPr b="1" i="1" dirty="0"/>
              <a:t>daily activity</a:t>
            </a:r>
            <a:r>
              <a:rPr dirty="0"/>
              <a:t>, </a:t>
            </a:r>
            <a:r>
              <a:rPr b="1" i="1" dirty="0"/>
              <a:t>daily sleep</a:t>
            </a:r>
            <a:r>
              <a:rPr dirty="0"/>
              <a:t> and </a:t>
            </a:r>
            <a:r>
              <a:rPr b="1" i="1" dirty="0"/>
              <a:t>hourly activity</a:t>
            </a:r>
            <a:r>
              <a:rPr dirty="0"/>
              <a:t> datasets will be used for this case study</a:t>
            </a: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 name="Analytics"/>
          <p:cNvSpPr txBox="1">
            <a:spLocks noGrp="1"/>
          </p:cNvSpPr>
          <p:nvPr>
            <p:ph type="title"/>
          </p:nvPr>
        </p:nvSpPr>
        <p:spPr>
          <a:prstGeom prst="rect">
            <a:avLst/>
          </a:prstGeom>
        </p:spPr>
        <p:txBody>
          <a:bodyPr/>
          <a:lstStyle/>
          <a:p>
            <a:r>
              <a:rPr lang="en-US" dirty="0"/>
              <a:t>Comments</a:t>
            </a:r>
            <a:endParaRPr dirty="0"/>
          </a:p>
        </p:txBody>
      </p:sp>
      <p:sp>
        <p:nvSpPr>
          <p:cNvPr id="190" name="G3: Very active users"/>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dirty="0"/>
              <a:t>Data limitations</a:t>
            </a:r>
            <a:endParaRPr dirty="0"/>
          </a:p>
        </p:txBody>
      </p:sp>
      <p:sp>
        <p:nvSpPr>
          <p:cNvPr id="191" name="Slide bullet text"/>
          <p:cNvSpPr txBox="1">
            <a:spLocks noGrp="1"/>
          </p:cNvSpPr>
          <p:nvPr>
            <p:ph type="body" idx="1"/>
          </p:nvPr>
        </p:nvSpPr>
        <p:spPr>
          <a:prstGeom prst="rect">
            <a:avLst/>
          </a:prstGeom>
        </p:spPr>
        <p:txBody>
          <a:bodyPr>
            <a:normAutofit/>
          </a:bodyPr>
          <a:lstStyle/>
          <a:p>
            <a:pPr>
              <a:lnSpc>
                <a:spcPct val="100000"/>
              </a:lnSpc>
              <a:spcBef>
                <a:spcPts val="2600"/>
              </a:spcBef>
            </a:pPr>
            <a:r>
              <a:rPr lang="en-US" sz="4400" b="1" dirty="0"/>
              <a:t>Small data size </a:t>
            </a:r>
            <a:r>
              <a:rPr lang="en-US" sz="4400" dirty="0"/>
              <a:t>with </a:t>
            </a:r>
            <a:r>
              <a:rPr lang="en-US" sz="4400" b="1" dirty="0"/>
              <a:t>only local population</a:t>
            </a:r>
            <a:r>
              <a:rPr lang="en-US" sz="4400" dirty="0"/>
              <a:t>, which may not represent the whole population</a:t>
            </a:r>
          </a:p>
          <a:p>
            <a:pPr>
              <a:lnSpc>
                <a:spcPct val="100000"/>
              </a:lnSpc>
              <a:spcBef>
                <a:spcPts val="2600"/>
              </a:spcBef>
            </a:pPr>
            <a:r>
              <a:rPr lang="en-US" sz="4400" b="1" dirty="0"/>
              <a:t>Lack of demographics </a:t>
            </a:r>
            <a:r>
              <a:rPr lang="en-US" sz="4400" dirty="0"/>
              <a:t>data</a:t>
            </a:r>
          </a:p>
          <a:p>
            <a:pPr>
              <a:lnSpc>
                <a:spcPct val="100000"/>
              </a:lnSpc>
              <a:spcBef>
                <a:spcPts val="2600"/>
              </a:spcBef>
            </a:pPr>
            <a:r>
              <a:rPr lang="en-US" sz="4400" dirty="0"/>
              <a:t>Data’s short date length </a:t>
            </a:r>
          </a:p>
          <a:p>
            <a:pPr marL="0" indent="0">
              <a:lnSpc>
                <a:spcPct val="100000"/>
              </a:lnSpc>
              <a:spcBef>
                <a:spcPts val="2600"/>
              </a:spcBef>
              <a:buNone/>
            </a:pPr>
            <a:r>
              <a:rPr lang="en-US" sz="4400" dirty="0"/>
              <a:t>-&gt; Bias possibility</a:t>
            </a:r>
          </a:p>
          <a:p>
            <a:pPr marL="0" indent="0">
              <a:lnSpc>
                <a:spcPct val="100000"/>
              </a:lnSpc>
              <a:spcBef>
                <a:spcPts val="2600"/>
              </a:spcBef>
              <a:buNone/>
            </a:pPr>
            <a:endParaRPr lang="en-US" sz="4400" dirty="0"/>
          </a:p>
          <a:p>
            <a:pPr>
              <a:lnSpc>
                <a:spcPct val="100000"/>
              </a:lnSpc>
              <a:spcBef>
                <a:spcPts val="2600"/>
              </a:spcBef>
            </a:pPr>
            <a:r>
              <a:rPr lang="en-US" sz="4400" dirty="0"/>
              <a:t>Hourly and daily datasets are synced but still have some small errors</a:t>
            </a:r>
          </a:p>
        </p:txBody>
      </p:sp>
    </p:spTree>
    <p:extLst>
      <p:ext uri="{BB962C8B-B14F-4D97-AF65-F5344CB8AC3E}">
        <p14:creationId xmlns:p14="http://schemas.microsoft.com/office/powerpoint/2010/main" val="2963402844"/>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 name="Analytics"/>
          <p:cNvSpPr txBox="1">
            <a:spLocks noGrp="1"/>
          </p:cNvSpPr>
          <p:nvPr>
            <p:ph type="title"/>
          </p:nvPr>
        </p:nvSpPr>
        <p:spPr>
          <a:prstGeom prst="rect">
            <a:avLst/>
          </a:prstGeom>
        </p:spPr>
        <p:txBody>
          <a:bodyPr/>
          <a:lstStyle/>
          <a:p>
            <a:r>
              <a:rPr dirty="0"/>
              <a:t>Analytics</a:t>
            </a:r>
          </a:p>
        </p:txBody>
      </p:sp>
      <p:sp>
        <p:nvSpPr>
          <p:cNvPr id="176" name="Results"/>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rPr lang="vi-VN" dirty="0"/>
              <a:t>Daily activity</a:t>
            </a:r>
            <a:endParaRPr dirty="0"/>
          </a:p>
        </p:txBody>
      </p:sp>
      <p:sp>
        <p:nvSpPr>
          <p:cNvPr id="62" name="TextBox 61">
            <a:extLst>
              <a:ext uri="{FF2B5EF4-FFF2-40B4-BE49-F238E27FC236}">
                <a16:creationId xmlns:a16="http://schemas.microsoft.com/office/drawing/2014/main" id="{07B163DE-EDA6-7391-D314-FD28D5B1B86A}"/>
              </a:ext>
            </a:extLst>
          </p:cNvPr>
          <p:cNvSpPr txBox="1"/>
          <p:nvPr/>
        </p:nvSpPr>
        <p:spPr>
          <a:xfrm>
            <a:off x="2332630" y="5478518"/>
            <a:ext cx="2019782"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TW" sz="2000" dirty="0"/>
              <a:t>Sedentary time</a:t>
            </a:r>
            <a:endParaRPr kumimoji="0" lang="en-TW" sz="2000" b="0" i="0" u="none" strike="noStrike" cap="none" spc="0" normalizeH="0" baseline="0" dirty="0">
              <a:ln>
                <a:noFill/>
              </a:ln>
              <a:solidFill>
                <a:srgbClr val="5E5E5E"/>
              </a:solidFill>
              <a:effectLst/>
              <a:uFillTx/>
              <a:latin typeface="+mn-lt"/>
              <a:ea typeface="+mn-ea"/>
              <a:cs typeface="+mn-cs"/>
              <a:sym typeface="Helvetica Neue"/>
            </a:endParaRPr>
          </a:p>
        </p:txBody>
      </p:sp>
      <p:sp>
        <p:nvSpPr>
          <p:cNvPr id="63" name="Rectangle 62">
            <a:extLst>
              <a:ext uri="{FF2B5EF4-FFF2-40B4-BE49-F238E27FC236}">
                <a16:creationId xmlns:a16="http://schemas.microsoft.com/office/drawing/2014/main" id="{E90AE2E6-3FC7-E659-568F-1D152DCBD55A}"/>
              </a:ext>
            </a:extLst>
          </p:cNvPr>
          <p:cNvSpPr/>
          <p:nvPr/>
        </p:nvSpPr>
        <p:spPr>
          <a:xfrm>
            <a:off x="2332626" y="4538433"/>
            <a:ext cx="2058664" cy="830997"/>
          </a:xfrm>
          <a:prstGeom prst="rect">
            <a:avLst/>
          </a:prstGeom>
          <a:noFill/>
        </p:spPr>
        <p:txBody>
          <a:bodyPr wrap="square" lIns="91440" tIns="45720" rIns="91440" bIns="45720">
            <a:spAutoFit/>
          </a:bodyPr>
          <a:lstStyle/>
          <a:p>
            <a:pPr algn="ctr"/>
            <a:r>
              <a:rPr lang="en-TW" sz="4800" b="0" cap="none" spc="0" dirty="0">
                <a:ln w="0"/>
                <a:solidFill>
                  <a:srgbClr val="DC863A"/>
                </a:solidFill>
                <a:effectLst>
                  <a:outerShdw blurRad="38100" dist="25400" dir="5400000" algn="ctr" rotWithShape="0">
                    <a:srgbClr val="6E747A">
                      <a:alpha val="43000"/>
                    </a:srgbClr>
                  </a:outerShdw>
                </a:effectLst>
              </a:rPr>
              <a:t>82.9%</a:t>
            </a:r>
          </a:p>
        </p:txBody>
      </p:sp>
      <p:pic>
        <p:nvPicPr>
          <p:cNvPr id="129" name="Graphic 128">
            <a:extLst>
              <a:ext uri="{FF2B5EF4-FFF2-40B4-BE49-F238E27FC236}">
                <a16:creationId xmlns:a16="http://schemas.microsoft.com/office/drawing/2014/main" id="{F8F58C14-5D0C-D1B3-AEAE-5D5008F418D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12517120" y="1593597"/>
            <a:ext cx="10660380" cy="6073515"/>
          </a:xfrm>
          <a:prstGeom prst="rect">
            <a:avLst/>
          </a:prstGeom>
        </p:spPr>
      </p:pic>
      <p:sp>
        <p:nvSpPr>
          <p:cNvPr id="136" name="Rectangle 135">
            <a:extLst>
              <a:ext uri="{FF2B5EF4-FFF2-40B4-BE49-F238E27FC236}">
                <a16:creationId xmlns:a16="http://schemas.microsoft.com/office/drawing/2014/main" id="{4FAC6949-F44F-0218-90CB-153FB7FE4D9B}"/>
              </a:ext>
            </a:extLst>
          </p:cNvPr>
          <p:cNvSpPr/>
          <p:nvPr/>
        </p:nvSpPr>
        <p:spPr>
          <a:xfrm>
            <a:off x="1871193" y="4008321"/>
            <a:ext cx="2846854" cy="4406383"/>
          </a:xfrm>
          <a:prstGeom prst="rect">
            <a:avLst/>
          </a:prstGeom>
          <a:noFill/>
          <a:ln w="5715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TW"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38" name="TextBox 137">
            <a:extLst>
              <a:ext uri="{FF2B5EF4-FFF2-40B4-BE49-F238E27FC236}">
                <a16:creationId xmlns:a16="http://schemas.microsoft.com/office/drawing/2014/main" id="{3EF008C7-B381-14EA-EF76-BF1F1CC8ED4B}"/>
              </a:ext>
            </a:extLst>
          </p:cNvPr>
          <p:cNvSpPr txBox="1"/>
          <p:nvPr/>
        </p:nvSpPr>
        <p:spPr>
          <a:xfrm>
            <a:off x="1206500" y="4803400"/>
            <a:ext cx="410369" cy="240032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vert270"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TW" sz="2000" b="1" dirty="0"/>
              <a:t>On daily average</a:t>
            </a:r>
            <a:endParaRPr kumimoji="0" lang="en-TW" sz="2000" b="1" i="0" u="none" strike="noStrike" cap="none" spc="0" normalizeH="0" baseline="0" dirty="0">
              <a:ln>
                <a:noFill/>
              </a:ln>
              <a:solidFill>
                <a:srgbClr val="5E5E5E"/>
              </a:solidFill>
              <a:effectLst/>
              <a:uFillTx/>
              <a:latin typeface="+mn-lt"/>
              <a:ea typeface="+mn-ea"/>
              <a:cs typeface="+mn-cs"/>
              <a:sym typeface="Helvetica Neue"/>
            </a:endParaRPr>
          </a:p>
        </p:txBody>
      </p:sp>
      <p:sp>
        <p:nvSpPr>
          <p:cNvPr id="139" name="TextBox 138">
            <a:extLst>
              <a:ext uri="{FF2B5EF4-FFF2-40B4-BE49-F238E27FC236}">
                <a16:creationId xmlns:a16="http://schemas.microsoft.com/office/drawing/2014/main" id="{1A8193EF-49BD-ED2E-0BE3-25E6A9DB62E1}"/>
              </a:ext>
            </a:extLst>
          </p:cNvPr>
          <p:cNvSpPr txBox="1"/>
          <p:nvPr/>
        </p:nvSpPr>
        <p:spPr>
          <a:xfrm>
            <a:off x="6012746" y="5478518"/>
            <a:ext cx="1507788"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TW" sz="2000" dirty="0"/>
              <a:t>Active time</a:t>
            </a:r>
            <a:endParaRPr kumimoji="0" lang="en-TW" sz="2000" b="0" i="0" u="none" strike="noStrike" cap="none" spc="0" normalizeH="0" baseline="0" dirty="0">
              <a:ln>
                <a:noFill/>
              </a:ln>
              <a:solidFill>
                <a:srgbClr val="5E5E5E"/>
              </a:solidFill>
              <a:effectLst/>
              <a:uFillTx/>
              <a:latin typeface="+mn-lt"/>
              <a:ea typeface="+mn-ea"/>
              <a:cs typeface="+mn-cs"/>
              <a:sym typeface="Helvetica Neue"/>
            </a:endParaRPr>
          </a:p>
        </p:txBody>
      </p:sp>
      <p:sp>
        <p:nvSpPr>
          <p:cNvPr id="140" name="Rectangle 139">
            <a:extLst>
              <a:ext uri="{FF2B5EF4-FFF2-40B4-BE49-F238E27FC236}">
                <a16:creationId xmlns:a16="http://schemas.microsoft.com/office/drawing/2014/main" id="{28595E48-43A5-F38D-6C88-0DF23EAAE32C}"/>
              </a:ext>
            </a:extLst>
          </p:cNvPr>
          <p:cNvSpPr/>
          <p:nvPr/>
        </p:nvSpPr>
        <p:spPr>
          <a:xfrm>
            <a:off x="5736225" y="4538433"/>
            <a:ext cx="2058665" cy="830997"/>
          </a:xfrm>
          <a:prstGeom prst="rect">
            <a:avLst/>
          </a:prstGeom>
          <a:noFill/>
        </p:spPr>
        <p:txBody>
          <a:bodyPr wrap="square" lIns="91440" tIns="45720" rIns="91440" bIns="45720">
            <a:spAutoFit/>
          </a:bodyPr>
          <a:lstStyle/>
          <a:p>
            <a:pPr algn="ctr"/>
            <a:r>
              <a:rPr lang="en-TW" sz="4800" b="0" cap="none" spc="0" dirty="0">
                <a:ln w="0"/>
                <a:solidFill>
                  <a:srgbClr val="C93311"/>
                </a:solidFill>
                <a:effectLst>
                  <a:outerShdw blurRad="38100" dist="25400" dir="5400000" algn="ctr" rotWithShape="0">
                    <a:srgbClr val="6E747A">
                      <a:alpha val="43000"/>
                    </a:srgbClr>
                  </a:outerShdw>
                </a:effectLst>
              </a:rPr>
              <a:t>17.1%</a:t>
            </a:r>
          </a:p>
        </p:txBody>
      </p:sp>
      <p:sp>
        <p:nvSpPr>
          <p:cNvPr id="141" name="TextBox 140">
            <a:extLst>
              <a:ext uri="{FF2B5EF4-FFF2-40B4-BE49-F238E27FC236}">
                <a16:creationId xmlns:a16="http://schemas.microsoft.com/office/drawing/2014/main" id="{65AA67D9-C4DC-C2A1-6B31-CBDDF53C2A16}"/>
              </a:ext>
            </a:extLst>
          </p:cNvPr>
          <p:cNvSpPr txBox="1"/>
          <p:nvPr/>
        </p:nvSpPr>
        <p:spPr>
          <a:xfrm>
            <a:off x="9212768" y="5478518"/>
            <a:ext cx="1884734"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TW" sz="2000" dirty="0"/>
              <a:t>Walking steps</a:t>
            </a:r>
            <a:endParaRPr kumimoji="0" lang="en-TW" sz="2000" b="0" i="0" u="none" strike="noStrike" cap="none" spc="0" normalizeH="0" baseline="0" dirty="0">
              <a:ln>
                <a:noFill/>
              </a:ln>
              <a:solidFill>
                <a:srgbClr val="5E5E5E"/>
              </a:solidFill>
              <a:effectLst/>
              <a:uFillTx/>
              <a:latin typeface="+mn-lt"/>
              <a:ea typeface="+mn-ea"/>
              <a:cs typeface="+mn-cs"/>
              <a:sym typeface="Helvetica Neue"/>
            </a:endParaRPr>
          </a:p>
        </p:txBody>
      </p:sp>
      <p:sp>
        <p:nvSpPr>
          <p:cNvPr id="142" name="Rectangle 141">
            <a:extLst>
              <a:ext uri="{FF2B5EF4-FFF2-40B4-BE49-F238E27FC236}">
                <a16:creationId xmlns:a16="http://schemas.microsoft.com/office/drawing/2014/main" id="{4D09DB88-FE47-BA28-E641-28EE0D602337}"/>
              </a:ext>
            </a:extLst>
          </p:cNvPr>
          <p:cNvSpPr/>
          <p:nvPr/>
        </p:nvSpPr>
        <p:spPr>
          <a:xfrm>
            <a:off x="9389896" y="4538433"/>
            <a:ext cx="1595642" cy="830997"/>
          </a:xfrm>
          <a:prstGeom prst="rect">
            <a:avLst/>
          </a:prstGeom>
          <a:noFill/>
        </p:spPr>
        <p:txBody>
          <a:bodyPr wrap="square" lIns="91440" tIns="45720" rIns="91440" bIns="45720">
            <a:spAutoFit/>
          </a:bodyPr>
          <a:lstStyle/>
          <a:p>
            <a:pPr algn="ctr"/>
            <a:r>
              <a:rPr lang="en-TW" sz="4800" dirty="0">
                <a:ln w="0"/>
                <a:solidFill>
                  <a:srgbClr val="5789D6"/>
                </a:solidFill>
                <a:effectLst>
                  <a:outerShdw blurRad="38100" dist="25400" dir="5400000" algn="ctr" rotWithShape="0">
                    <a:srgbClr val="6E747A">
                      <a:alpha val="43000"/>
                    </a:srgbClr>
                  </a:outerShdw>
                </a:effectLst>
              </a:rPr>
              <a:t>7281</a:t>
            </a:r>
            <a:endParaRPr lang="en-TW" sz="4800" b="0" cap="none" spc="0" dirty="0">
              <a:ln w="0"/>
              <a:solidFill>
                <a:srgbClr val="5789D6"/>
              </a:solidFill>
              <a:effectLst>
                <a:outerShdw blurRad="38100" dist="25400" dir="5400000" algn="ctr" rotWithShape="0">
                  <a:srgbClr val="6E747A">
                    <a:alpha val="43000"/>
                  </a:srgbClr>
                </a:outerShdw>
              </a:effectLst>
            </a:endParaRPr>
          </a:p>
        </p:txBody>
      </p:sp>
      <p:sp>
        <p:nvSpPr>
          <p:cNvPr id="143" name="TextBox 142">
            <a:extLst>
              <a:ext uri="{FF2B5EF4-FFF2-40B4-BE49-F238E27FC236}">
                <a16:creationId xmlns:a16="http://schemas.microsoft.com/office/drawing/2014/main" id="{674F0EEE-BB12-6EEC-067C-B09A00E9460D}"/>
              </a:ext>
            </a:extLst>
          </p:cNvPr>
          <p:cNvSpPr txBox="1"/>
          <p:nvPr/>
        </p:nvSpPr>
        <p:spPr>
          <a:xfrm>
            <a:off x="2241264" y="7452159"/>
            <a:ext cx="2188963"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sz="2000" dirty="0"/>
              <a:t>S</a:t>
            </a:r>
            <a:r>
              <a:rPr lang="en-TW" sz="2000" dirty="0"/>
              <a:t>edentary hours</a:t>
            </a:r>
            <a:endParaRPr kumimoji="0" lang="en-TW" sz="2000" b="0" i="0" u="none" strike="noStrike" cap="none" spc="0" normalizeH="0" baseline="0" dirty="0">
              <a:ln>
                <a:noFill/>
              </a:ln>
              <a:solidFill>
                <a:srgbClr val="5E5E5E"/>
              </a:solidFill>
              <a:effectLst/>
              <a:uFillTx/>
              <a:latin typeface="+mn-lt"/>
              <a:ea typeface="+mn-ea"/>
              <a:cs typeface="+mn-cs"/>
              <a:sym typeface="Helvetica Neue"/>
            </a:endParaRPr>
          </a:p>
        </p:txBody>
      </p:sp>
      <p:sp>
        <p:nvSpPr>
          <p:cNvPr id="144" name="Rectangle 143">
            <a:extLst>
              <a:ext uri="{FF2B5EF4-FFF2-40B4-BE49-F238E27FC236}">
                <a16:creationId xmlns:a16="http://schemas.microsoft.com/office/drawing/2014/main" id="{51BABE7E-EF0E-8E30-A2BA-21AB1B2C0CF1}"/>
              </a:ext>
            </a:extLst>
          </p:cNvPr>
          <p:cNvSpPr/>
          <p:nvPr/>
        </p:nvSpPr>
        <p:spPr>
          <a:xfrm>
            <a:off x="2552764" y="6512074"/>
            <a:ext cx="1417557" cy="830997"/>
          </a:xfrm>
          <a:prstGeom prst="rect">
            <a:avLst/>
          </a:prstGeom>
          <a:noFill/>
        </p:spPr>
        <p:txBody>
          <a:bodyPr wrap="square" lIns="91440" tIns="45720" rIns="91440" bIns="45720">
            <a:spAutoFit/>
          </a:bodyPr>
          <a:lstStyle/>
          <a:p>
            <a:pPr algn="ctr"/>
            <a:r>
              <a:rPr lang="en-TW" sz="4800" b="0" cap="none" spc="0" dirty="0">
                <a:ln w="0"/>
                <a:solidFill>
                  <a:srgbClr val="DC863A"/>
                </a:solidFill>
                <a:effectLst>
                  <a:outerShdw blurRad="38100" dist="25400" dir="5400000" algn="ctr" rotWithShape="0">
                    <a:srgbClr val="6E747A">
                      <a:alpha val="43000"/>
                    </a:srgbClr>
                  </a:outerShdw>
                </a:effectLst>
              </a:rPr>
              <a:t>16.6</a:t>
            </a:r>
          </a:p>
        </p:txBody>
      </p:sp>
      <p:sp>
        <p:nvSpPr>
          <p:cNvPr id="145" name="TextBox 144">
            <a:extLst>
              <a:ext uri="{FF2B5EF4-FFF2-40B4-BE49-F238E27FC236}">
                <a16:creationId xmlns:a16="http://schemas.microsoft.com/office/drawing/2014/main" id="{461CF127-DF58-4E4B-CF16-1CE2A499C02A}"/>
              </a:ext>
            </a:extLst>
          </p:cNvPr>
          <p:cNvSpPr txBox="1"/>
          <p:nvPr/>
        </p:nvSpPr>
        <p:spPr>
          <a:xfrm>
            <a:off x="5837616" y="7423166"/>
            <a:ext cx="1676967"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US" sz="2000" dirty="0"/>
              <a:t>Active</a:t>
            </a:r>
            <a:r>
              <a:rPr lang="en-TW" sz="2000" dirty="0"/>
              <a:t> hours</a:t>
            </a:r>
            <a:endParaRPr kumimoji="0" lang="en-TW" sz="2000" b="0" i="0" u="none" strike="noStrike" cap="none" spc="0" normalizeH="0" baseline="0" dirty="0">
              <a:ln>
                <a:noFill/>
              </a:ln>
              <a:solidFill>
                <a:srgbClr val="5E5E5E"/>
              </a:solidFill>
              <a:effectLst/>
              <a:uFillTx/>
              <a:latin typeface="+mn-lt"/>
              <a:ea typeface="+mn-ea"/>
              <a:cs typeface="+mn-cs"/>
              <a:sym typeface="Helvetica Neue"/>
            </a:endParaRPr>
          </a:p>
        </p:txBody>
      </p:sp>
      <p:sp>
        <p:nvSpPr>
          <p:cNvPr id="146" name="Rectangle 145">
            <a:extLst>
              <a:ext uri="{FF2B5EF4-FFF2-40B4-BE49-F238E27FC236}">
                <a16:creationId xmlns:a16="http://schemas.microsoft.com/office/drawing/2014/main" id="{0D3FDF86-A5A7-F54C-9C10-7DFB2E9D3193}"/>
              </a:ext>
            </a:extLst>
          </p:cNvPr>
          <p:cNvSpPr/>
          <p:nvPr/>
        </p:nvSpPr>
        <p:spPr>
          <a:xfrm>
            <a:off x="6145407" y="6484485"/>
            <a:ext cx="1061387" cy="830997"/>
          </a:xfrm>
          <a:prstGeom prst="rect">
            <a:avLst/>
          </a:prstGeom>
          <a:noFill/>
        </p:spPr>
        <p:txBody>
          <a:bodyPr wrap="square" lIns="91440" tIns="45720" rIns="91440" bIns="45720">
            <a:spAutoFit/>
          </a:bodyPr>
          <a:lstStyle/>
          <a:p>
            <a:pPr algn="ctr"/>
            <a:r>
              <a:rPr lang="en-TW" sz="4800" b="0" cap="none" spc="0" dirty="0">
                <a:ln w="0"/>
                <a:solidFill>
                  <a:srgbClr val="C93311"/>
                </a:solidFill>
                <a:effectLst>
                  <a:outerShdw blurRad="38100" dist="25400" dir="5400000" algn="ctr" rotWithShape="0">
                    <a:srgbClr val="6E747A">
                      <a:alpha val="43000"/>
                    </a:srgbClr>
                  </a:outerShdw>
                </a:effectLst>
              </a:rPr>
              <a:t>3.6</a:t>
            </a:r>
          </a:p>
        </p:txBody>
      </p:sp>
      <p:sp>
        <p:nvSpPr>
          <p:cNvPr id="147" name="TextBox 146">
            <a:extLst>
              <a:ext uri="{FF2B5EF4-FFF2-40B4-BE49-F238E27FC236}">
                <a16:creationId xmlns:a16="http://schemas.microsoft.com/office/drawing/2014/main" id="{80F81F3C-A076-E79E-D1B3-B6E626287810}"/>
              </a:ext>
            </a:extLst>
          </p:cNvPr>
          <p:cNvSpPr txBox="1"/>
          <p:nvPr/>
        </p:nvSpPr>
        <p:spPr>
          <a:xfrm>
            <a:off x="9004376" y="7452159"/>
            <a:ext cx="2270584"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2438338" rtl="0" fontAlgn="auto" latinLnBrk="0" hangingPunct="0">
              <a:lnSpc>
                <a:spcPct val="100000"/>
              </a:lnSpc>
              <a:spcBef>
                <a:spcPts val="0"/>
              </a:spcBef>
              <a:spcAft>
                <a:spcPts val="0"/>
              </a:spcAft>
              <a:buClrTx/>
              <a:buSzTx/>
              <a:buFontTx/>
              <a:buNone/>
              <a:tabLst/>
            </a:pPr>
            <a:r>
              <a:rPr lang="en-TW" sz="2000" dirty="0"/>
              <a:t>Walking distance</a:t>
            </a:r>
            <a:endParaRPr kumimoji="0" lang="en-TW" sz="2000" b="0" i="0" u="none" strike="noStrike" cap="none" spc="0" normalizeH="0" baseline="0" dirty="0">
              <a:ln>
                <a:noFill/>
              </a:ln>
              <a:solidFill>
                <a:srgbClr val="5E5E5E"/>
              </a:solidFill>
              <a:effectLst/>
              <a:uFillTx/>
              <a:latin typeface="+mn-lt"/>
              <a:ea typeface="+mn-ea"/>
              <a:cs typeface="+mn-cs"/>
              <a:sym typeface="Helvetica Neue"/>
            </a:endParaRPr>
          </a:p>
        </p:txBody>
      </p:sp>
      <p:sp>
        <p:nvSpPr>
          <p:cNvPr id="148" name="Rectangle 147">
            <a:extLst>
              <a:ext uri="{FF2B5EF4-FFF2-40B4-BE49-F238E27FC236}">
                <a16:creationId xmlns:a16="http://schemas.microsoft.com/office/drawing/2014/main" id="{D3D38A04-F222-C8A4-F048-CEE4938855BE}"/>
              </a:ext>
            </a:extLst>
          </p:cNvPr>
          <p:cNvSpPr/>
          <p:nvPr/>
        </p:nvSpPr>
        <p:spPr>
          <a:xfrm>
            <a:off x="9107768" y="6512074"/>
            <a:ext cx="2118026" cy="830997"/>
          </a:xfrm>
          <a:prstGeom prst="rect">
            <a:avLst/>
          </a:prstGeom>
          <a:noFill/>
        </p:spPr>
        <p:txBody>
          <a:bodyPr wrap="square" lIns="91440" tIns="45720" rIns="91440" bIns="45720">
            <a:spAutoFit/>
          </a:bodyPr>
          <a:lstStyle/>
          <a:p>
            <a:pPr algn="ctr"/>
            <a:r>
              <a:rPr lang="en-TW" sz="4800" b="0" cap="none" spc="0" dirty="0">
                <a:ln w="0"/>
                <a:solidFill>
                  <a:srgbClr val="5789D6"/>
                </a:solidFill>
                <a:effectLst>
                  <a:outerShdw blurRad="38100" dist="25400" dir="5400000" algn="ctr" rotWithShape="0">
                    <a:srgbClr val="6E747A">
                      <a:alpha val="43000"/>
                    </a:srgbClr>
                  </a:outerShdw>
                </a:effectLst>
              </a:rPr>
              <a:t>5.2 km</a:t>
            </a:r>
          </a:p>
        </p:txBody>
      </p:sp>
      <p:sp>
        <p:nvSpPr>
          <p:cNvPr id="149" name="Rectangle 148">
            <a:extLst>
              <a:ext uri="{FF2B5EF4-FFF2-40B4-BE49-F238E27FC236}">
                <a16:creationId xmlns:a16="http://schemas.microsoft.com/office/drawing/2014/main" id="{CC4AC2CF-731E-D83E-0235-2F3305C663CD}"/>
              </a:ext>
            </a:extLst>
          </p:cNvPr>
          <p:cNvSpPr/>
          <p:nvPr/>
        </p:nvSpPr>
        <p:spPr>
          <a:xfrm>
            <a:off x="5252674" y="4008320"/>
            <a:ext cx="2846854" cy="4406383"/>
          </a:xfrm>
          <a:prstGeom prst="rect">
            <a:avLst/>
          </a:prstGeom>
          <a:noFill/>
          <a:ln w="5715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TW"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50" name="Rectangle 149">
            <a:extLst>
              <a:ext uri="{FF2B5EF4-FFF2-40B4-BE49-F238E27FC236}">
                <a16:creationId xmlns:a16="http://schemas.microsoft.com/office/drawing/2014/main" id="{8CE7530C-9CE5-FCFA-9319-DAAD98CCD60A}"/>
              </a:ext>
            </a:extLst>
          </p:cNvPr>
          <p:cNvSpPr/>
          <p:nvPr/>
        </p:nvSpPr>
        <p:spPr>
          <a:xfrm>
            <a:off x="8696871" y="4008319"/>
            <a:ext cx="2846854" cy="4406383"/>
          </a:xfrm>
          <a:prstGeom prst="rect">
            <a:avLst/>
          </a:prstGeom>
          <a:noFill/>
          <a:ln w="5715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TW"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64" name="TextBox 163">
            <a:extLst>
              <a:ext uri="{FF2B5EF4-FFF2-40B4-BE49-F238E27FC236}">
                <a16:creationId xmlns:a16="http://schemas.microsoft.com/office/drawing/2014/main" id="{2F6C7E0A-E0BB-DC0A-AB84-857026816206}"/>
              </a:ext>
            </a:extLst>
          </p:cNvPr>
          <p:cNvSpPr txBox="1"/>
          <p:nvPr/>
        </p:nvSpPr>
        <p:spPr>
          <a:xfrm>
            <a:off x="1411684" y="8803917"/>
            <a:ext cx="10660380" cy="45345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342900" marR="0" indent="-342900" algn="l" defTabSz="2438338" rtl="0" fontAlgn="auto" latinLnBrk="0" hangingPunct="0">
              <a:lnSpc>
                <a:spcPct val="100000"/>
              </a:lnSpc>
              <a:spcBef>
                <a:spcPts val="0"/>
              </a:spcBef>
              <a:spcAft>
                <a:spcPts val="0"/>
              </a:spcAft>
              <a:buClrTx/>
              <a:buSzTx/>
              <a:buFont typeface="Arial" panose="020B0604020202020204" pitchFamily="34" charset="0"/>
              <a:buChar char="•"/>
              <a:tabLst/>
            </a:pPr>
            <a:r>
              <a:rPr kumimoji="0" lang="en-TW" sz="3600" b="0" i="0" u="none" strike="noStrike" cap="none" spc="0" normalizeH="0" baseline="0" dirty="0">
                <a:ln>
                  <a:noFill/>
                </a:ln>
                <a:solidFill>
                  <a:srgbClr val="5E5E5E"/>
                </a:solidFill>
                <a:effectLst/>
                <a:uFillTx/>
                <a:latin typeface="+mn-lt"/>
                <a:ea typeface="+mn-ea"/>
                <a:cs typeface="+mn-cs"/>
                <a:sym typeface="Helvetica Neue"/>
              </a:rPr>
              <a:t>People</a:t>
            </a:r>
            <a:r>
              <a:rPr lang="en-TW" sz="3600" dirty="0"/>
              <a:t> spend most of the time in the day sedentary (</a:t>
            </a:r>
            <a:r>
              <a:rPr lang="en-TW" sz="3600" b="1" dirty="0"/>
              <a:t>82,9%</a:t>
            </a:r>
            <a:r>
              <a:rPr lang="en-TW" sz="3600" dirty="0"/>
              <a:t>) and about </a:t>
            </a:r>
            <a:r>
              <a:rPr lang="en-TW" sz="3600" b="1" dirty="0"/>
              <a:t>3.6 hours</a:t>
            </a:r>
            <a:r>
              <a:rPr lang="en-TW" sz="3600" dirty="0"/>
              <a:t> a day for different types of activities.</a:t>
            </a:r>
          </a:p>
          <a:p>
            <a:pPr marL="342900" marR="0" indent="-342900" algn="l" defTabSz="2438338" rtl="0" fontAlgn="auto" latinLnBrk="0" hangingPunct="0">
              <a:lnSpc>
                <a:spcPct val="100000"/>
              </a:lnSpc>
              <a:spcBef>
                <a:spcPts val="0"/>
              </a:spcBef>
              <a:spcAft>
                <a:spcPts val="0"/>
              </a:spcAft>
              <a:buClrTx/>
              <a:buSzTx/>
              <a:buFont typeface="Arial" panose="020B0604020202020204" pitchFamily="34" charset="0"/>
              <a:buChar char="•"/>
              <a:tabLst/>
            </a:pPr>
            <a:r>
              <a:rPr lang="en-TW" sz="3600" dirty="0"/>
              <a:t>The amount of time recorded from the participants in the data suggests that </a:t>
            </a:r>
            <a:r>
              <a:rPr lang="en-TW" sz="3600" b="1" dirty="0"/>
              <a:t>people wear the tracker most of the time in a day, even during normal activities or workout</a:t>
            </a:r>
            <a:r>
              <a:rPr lang="en-TW" sz="3600" dirty="0"/>
              <a:t>.</a:t>
            </a:r>
          </a:p>
          <a:p>
            <a:pPr marL="342900" marR="0" indent="-342900" algn="l" defTabSz="2438338" rtl="0" fontAlgn="auto" latinLnBrk="0" hangingPunct="0">
              <a:lnSpc>
                <a:spcPct val="100000"/>
              </a:lnSpc>
              <a:spcBef>
                <a:spcPts val="0"/>
              </a:spcBef>
              <a:spcAft>
                <a:spcPts val="0"/>
              </a:spcAft>
              <a:buClrTx/>
              <a:buSzTx/>
              <a:buFont typeface="Arial" panose="020B0604020202020204" pitchFamily="34" charset="0"/>
              <a:buChar char="•"/>
              <a:tabLst/>
            </a:pPr>
            <a:endParaRPr kumimoji="0" lang="en-TW" sz="3600" b="1" i="0" u="none" strike="noStrike" cap="none" spc="0" normalizeH="0" baseline="0" dirty="0">
              <a:ln>
                <a:noFill/>
              </a:ln>
              <a:solidFill>
                <a:srgbClr val="5E5E5E"/>
              </a:solidFill>
              <a:effectLst/>
              <a:uFillTx/>
              <a:latin typeface="+mn-lt"/>
              <a:ea typeface="+mn-ea"/>
              <a:cs typeface="+mn-cs"/>
              <a:sym typeface="Helvetica Neue"/>
            </a:endParaRPr>
          </a:p>
        </p:txBody>
      </p:sp>
      <p:pic>
        <p:nvPicPr>
          <p:cNvPr id="166" name="Graphic 165">
            <a:extLst>
              <a:ext uri="{FF2B5EF4-FFF2-40B4-BE49-F238E27FC236}">
                <a16:creationId xmlns:a16="http://schemas.microsoft.com/office/drawing/2014/main" id="{ADB921C0-57A6-5122-4762-BC0E5D46E80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2291128" y="8080475"/>
            <a:ext cx="6995944" cy="5178100"/>
          </a:xfrm>
          <a:prstGeom prst="rect">
            <a:avLst/>
          </a:prstGeom>
        </p:spPr>
      </p:pic>
      <p:sp>
        <p:nvSpPr>
          <p:cNvPr id="167" name="TextBox 166">
            <a:extLst>
              <a:ext uri="{FF2B5EF4-FFF2-40B4-BE49-F238E27FC236}">
                <a16:creationId xmlns:a16="http://schemas.microsoft.com/office/drawing/2014/main" id="{1B9C67B3-D08E-F2C7-37E4-7FB92A1CC42F}"/>
              </a:ext>
            </a:extLst>
          </p:cNvPr>
          <p:cNvSpPr txBox="1"/>
          <p:nvPr/>
        </p:nvSpPr>
        <p:spPr>
          <a:xfrm>
            <a:off x="19378594" y="10035023"/>
            <a:ext cx="4249388" cy="207236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R="0" algn="r" defTabSz="2438338" rtl="0" fontAlgn="auto" latinLnBrk="0" hangingPunct="0">
              <a:lnSpc>
                <a:spcPct val="100000"/>
              </a:lnSpc>
              <a:spcBef>
                <a:spcPts val="0"/>
              </a:spcBef>
              <a:spcAft>
                <a:spcPts val="0"/>
              </a:spcAft>
              <a:buClrTx/>
              <a:buSzTx/>
              <a:tabLst/>
            </a:pPr>
            <a:r>
              <a:rPr kumimoji="0" lang="en-TW" sz="3200" b="0" i="0" u="none" strike="noStrike" cap="none" spc="0" normalizeH="0" baseline="0" dirty="0">
                <a:ln>
                  <a:noFill/>
                </a:ln>
                <a:solidFill>
                  <a:srgbClr val="5E5E5E"/>
                </a:solidFill>
                <a:effectLst/>
                <a:uFillTx/>
                <a:latin typeface="+mn-lt"/>
                <a:ea typeface="+mn-ea"/>
                <a:cs typeface="+mn-cs"/>
                <a:sym typeface="Helvetica Neue"/>
              </a:rPr>
              <a:t>Majority (80% - 28/35) of the participants walk less than 10,000 steps a day*</a:t>
            </a:r>
            <a:endParaRPr lang="en-TW" sz="3200" dirty="0"/>
          </a:p>
        </p:txBody>
      </p:sp>
      <p:sp>
        <p:nvSpPr>
          <p:cNvPr id="168" name="TextBox 167">
            <a:extLst>
              <a:ext uri="{FF2B5EF4-FFF2-40B4-BE49-F238E27FC236}">
                <a16:creationId xmlns:a16="http://schemas.microsoft.com/office/drawing/2014/main" id="{1A7AEC17-C7C0-4C7F-D7FC-B2DA9170EB18}"/>
              </a:ext>
            </a:extLst>
          </p:cNvPr>
          <p:cNvSpPr txBox="1"/>
          <p:nvPr/>
        </p:nvSpPr>
        <p:spPr>
          <a:xfrm>
            <a:off x="12770985" y="13389822"/>
            <a:ext cx="8732303" cy="3488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R="0" algn="l" defTabSz="2438338" rtl="0" fontAlgn="auto" latinLnBrk="0" hangingPunct="0">
              <a:lnSpc>
                <a:spcPct val="100000"/>
              </a:lnSpc>
              <a:spcBef>
                <a:spcPts val="0"/>
              </a:spcBef>
              <a:spcAft>
                <a:spcPts val="0"/>
              </a:spcAft>
              <a:buClrTx/>
              <a:buSzTx/>
              <a:tabLst/>
            </a:pPr>
            <a:r>
              <a:rPr kumimoji="0" lang="en-TW" sz="1600" b="0" i="1" u="none" strike="noStrike" cap="none" spc="0" normalizeH="0" baseline="0" dirty="0">
                <a:ln>
                  <a:noFill/>
                </a:ln>
                <a:solidFill>
                  <a:srgbClr val="5E5E5E"/>
                </a:solidFill>
                <a:effectLst/>
                <a:uFillTx/>
                <a:latin typeface="+mn-lt"/>
                <a:ea typeface="+mn-ea"/>
                <a:cs typeface="+mn-cs"/>
                <a:sym typeface="Helvetica Neue"/>
              </a:rPr>
              <a:t>* According to researches, taking at least 10,000 steps a day is suggested for a strong health</a:t>
            </a:r>
            <a:endParaRPr lang="en-TW" sz="1600" i="1" dirty="0"/>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 name="Analytics"/>
          <p:cNvSpPr txBox="1">
            <a:spLocks noGrp="1"/>
          </p:cNvSpPr>
          <p:nvPr>
            <p:ph type="title"/>
          </p:nvPr>
        </p:nvSpPr>
        <p:spPr>
          <a:prstGeom prst="rect">
            <a:avLst/>
          </a:prstGeom>
        </p:spPr>
        <p:txBody>
          <a:bodyPr/>
          <a:lstStyle/>
          <a:p>
            <a:r>
              <a:rPr dirty="0"/>
              <a:t>Analytics</a:t>
            </a:r>
          </a:p>
        </p:txBody>
      </p:sp>
      <p:sp>
        <p:nvSpPr>
          <p:cNvPr id="176" name="Results"/>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vi-VN" dirty="0"/>
              <a:t>Daily activity</a:t>
            </a:r>
            <a:endParaRPr dirty="0"/>
          </a:p>
        </p:txBody>
      </p:sp>
      <p:sp>
        <p:nvSpPr>
          <p:cNvPr id="4" name="Merge separate datasets into 1 single file (Hourly_activity)…">
            <a:extLst>
              <a:ext uri="{FF2B5EF4-FFF2-40B4-BE49-F238E27FC236}">
                <a16:creationId xmlns:a16="http://schemas.microsoft.com/office/drawing/2014/main" id="{51A46F7A-A512-EFDA-693A-71C8DF3F4A8E}"/>
              </a:ext>
            </a:extLst>
          </p:cNvPr>
          <p:cNvSpPr txBox="1">
            <a:spLocks noGrp="1"/>
          </p:cNvSpPr>
          <p:nvPr>
            <p:ph type="body" idx="1"/>
          </p:nvPr>
        </p:nvSpPr>
        <p:spPr>
          <a:xfrm>
            <a:off x="1206500" y="3806125"/>
            <a:ext cx="12519890" cy="8698391"/>
          </a:xfrm>
          <a:prstGeom prst="rect">
            <a:avLst/>
          </a:prstGeom>
        </p:spPr>
        <p:txBody>
          <a:bodyPr>
            <a:normAutofit/>
          </a:bodyPr>
          <a:lstStyle/>
          <a:p>
            <a:r>
              <a:rPr lang="en-US" dirty="0"/>
              <a:t>Most active days: </a:t>
            </a:r>
            <a:r>
              <a:rPr lang="en-US" b="1" dirty="0"/>
              <a:t>Saturday, Monday, Wednesday</a:t>
            </a:r>
          </a:p>
          <a:p>
            <a:r>
              <a:rPr lang="en-US" dirty="0"/>
              <a:t>During the week, people tend to walk less than 15,000 steps</a:t>
            </a:r>
          </a:p>
          <a:p>
            <a:r>
              <a:rPr lang="en-US" dirty="0"/>
              <a:t>In the weekend, the boundary opens up to more than 30,000 and many more people take more than 15,000 steps a day.</a:t>
            </a:r>
          </a:p>
          <a:p>
            <a:r>
              <a:rPr lang="en-US" b="1" dirty="0"/>
              <a:t>Sunday is the least active day, with the least average steps taken</a:t>
            </a:r>
          </a:p>
        </p:txBody>
      </p:sp>
      <p:pic>
        <p:nvPicPr>
          <p:cNvPr id="6" name="Graphic 5">
            <a:extLst>
              <a:ext uri="{FF2B5EF4-FFF2-40B4-BE49-F238E27FC236}">
                <a16:creationId xmlns:a16="http://schemas.microsoft.com/office/drawing/2014/main" id="{9BABBFD8-0D32-758E-C9C3-1ADDBF04DC0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4122400" y="789892"/>
            <a:ext cx="9630411" cy="12136216"/>
          </a:xfrm>
          <a:prstGeom prst="rect">
            <a:avLst/>
          </a:prstGeom>
        </p:spPr>
      </p:pic>
    </p:spTree>
    <p:extLst>
      <p:ext uri="{BB962C8B-B14F-4D97-AF65-F5344CB8AC3E}">
        <p14:creationId xmlns:p14="http://schemas.microsoft.com/office/powerpoint/2010/main" val="1998251225"/>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 name="Analytics"/>
          <p:cNvSpPr txBox="1">
            <a:spLocks noGrp="1"/>
          </p:cNvSpPr>
          <p:nvPr>
            <p:ph type="title"/>
          </p:nvPr>
        </p:nvSpPr>
        <p:spPr>
          <a:prstGeom prst="rect">
            <a:avLst/>
          </a:prstGeom>
        </p:spPr>
        <p:txBody>
          <a:bodyPr/>
          <a:lstStyle/>
          <a:p>
            <a:r>
              <a:rPr dirty="0"/>
              <a:t>Analytics</a:t>
            </a:r>
          </a:p>
        </p:txBody>
      </p:sp>
      <p:sp>
        <p:nvSpPr>
          <p:cNvPr id="176" name="Results"/>
          <p:cNvSpPr txBox="1">
            <a:spLocks noGrp="1"/>
          </p:cNvSpPr>
          <p:nvPr>
            <p:ph type="body" idx="21"/>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rPr lang="vi-VN" dirty="0"/>
              <a:t>Daily activity</a:t>
            </a:r>
            <a:endParaRPr dirty="0"/>
          </a:p>
        </p:txBody>
      </p:sp>
      <p:pic>
        <p:nvPicPr>
          <p:cNvPr id="3" name="Graphic 2">
            <a:extLst>
              <a:ext uri="{FF2B5EF4-FFF2-40B4-BE49-F238E27FC236}">
                <a16:creationId xmlns:a16="http://schemas.microsoft.com/office/drawing/2014/main" id="{8C319635-184B-AEAD-EC99-409F464ED00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726390" y="260292"/>
            <a:ext cx="10068791" cy="13195415"/>
          </a:xfrm>
          <a:prstGeom prst="rect">
            <a:avLst/>
          </a:prstGeom>
        </p:spPr>
      </p:pic>
      <p:sp>
        <p:nvSpPr>
          <p:cNvPr id="4" name="Merge separate datasets into 1 single file (Hourly_activity)…">
            <a:extLst>
              <a:ext uri="{FF2B5EF4-FFF2-40B4-BE49-F238E27FC236}">
                <a16:creationId xmlns:a16="http://schemas.microsoft.com/office/drawing/2014/main" id="{51A46F7A-A512-EFDA-693A-71C8DF3F4A8E}"/>
              </a:ext>
            </a:extLst>
          </p:cNvPr>
          <p:cNvSpPr txBox="1">
            <a:spLocks noGrp="1"/>
          </p:cNvSpPr>
          <p:nvPr>
            <p:ph type="body" idx="1"/>
          </p:nvPr>
        </p:nvSpPr>
        <p:spPr>
          <a:xfrm>
            <a:off x="1206500" y="3806125"/>
            <a:ext cx="12519890" cy="8698391"/>
          </a:xfrm>
          <a:prstGeom prst="rect">
            <a:avLst/>
          </a:prstGeom>
        </p:spPr>
        <p:txBody>
          <a:bodyPr>
            <a:normAutofit fontScale="85000" lnSpcReduction="20000"/>
          </a:bodyPr>
          <a:lstStyle/>
          <a:p>
            <a:r>
              <a:rPr lang="en-US" dirty="0"/>
              <a:t>Common active time: from </a:t>
            </a:r>
            <a:r>
              <a:rPr lang="en-US" b="1" dirty="0"/>
              <a:t>7h to 21h</a:t>
            </a:r>
          </a:p>
          <a:p>
            <a:r>
              <a:rPr lang="en-US" b="1" dirty="0"/>
              <a:t>12h-14h</a:t>
            </a:r>
            <a:r>
              <a:rPr lang="en-US" dirty="0"/>
              <a:t> and </a:t>
            </a:r>
            <a:r>
              <a:rPr lang="en-US" b="1" dirty="0"/>
              <a:t>17h-19h</a:t>
            </a:r>
            <a:r>
              <a:rPr lang="en-US" dirty="0"/>
              <a:t> are the two most active time with the highest amount of steps taken, calories burnt and total intensity</a:t>
            </a:r>
          </a:p>
          <a:p>
            <a:r>
              <a:rPr lang="en-US" dirty="0"/>
              <a:t>These 2 time periods are all meal time (while the latter is the getting off work time, workouts and also people may move more to prepare for their dinner)</a:t>
            </a:r>
          </a:p>
          <a:p>
            <a:r>
              <a:rPr lang="en-US" dirty="0"/>
              <a:t>At the weekend, people are usually </a:t>
            </a:r>
            <a:r>
              <a:rPr lang="en-US" b="1" dirty="0"/>
              <a:t>start their days later </a:t>
            </a:r>
            <a:r>
              <a:rPr lang="en-US" dirty="0"/>
              <a:t>but </a:t>
            </a:r>
            <a:r>
              <a:rPr lang="en-US" b="1" dirty="0"/>
              <a:t>move less in the evening</a:t>
            </a:r>
            <a:r>
              <a:rPr lang="en-US" dirty="0"/>
              <a:t> and still having the </a:t>
            </a:r>
            <a:r>
              <a:rPr lang="en-US" b="1" dirty="0"/>
              <a:t>same rest time at the end of the day</a:t>
            </a:r>
            <a:r>
              <a:rPr lang="en-US" dirty="0"/>
              <a:t>.</a:t>
            </a:r>
          </a:p>
          <a:p>
            <a:r>
              <a:rPr lang="en-US" b="1" dirty="0">
                <a:solidFill>
                  <a:srgbClr val="C9331E"/>
                </a:solidFill>
              </a:rPr>
              <a:t>The heat maps suggest the active pattern of normal office workers</a:t>
            </a:r>
          </a:p>
        </p:txBody>
      </p:sp>
    </p:spTree>
    <p:extLst>
      <p:ext uri="{BB962C8B-B14F-4D97-AF65-F5344CB8AC3E}">
        <p14:creationId xmlns:p14="http://schemas.microsoft.com/office/powerpoint/2010/main" val="3969386898"/>
      </p:ext>
    </p:extLst>
  </p:cSld>
  <p:clrMapOvr>
    <a:masterClrMapping/>
  </p:clrMapOvr>
  <p:transition spd="med"/>
</p:sld>
</file>

<file path=ppt/theme/theme1.xml><?xml version="1.0" encoding="utf-8"?>
<a:theme xmlns:a="http://schemas.openxmlformats.org/drawingml/2006/main" name="21_BasicWhite">
  <a:themeElements>
    <a:clrScheme name="21_BasicWhite">
      <a:dk1>
        <a:srgbClr val="5E5E5E"/>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2438338"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4719</TotalTime>
  <Words>1551</Words>
  <Application>Microsoft Macintosh PowerPoint</Application>
  <PresentationFormat>Custom</PresentationFormat>
  <Paragraphs>194</Paragraphs>
  <Slides>16</Slides>
  <Notes>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16</vt:i4>
      </vt:variant>
    </vt:vector>
  </HeadingPairs>
  <TitlesOfParts>
    <vt:vector size="20" baseType="lpstr">
      <vt:lpstr>Arial</vt:lpstr>
      <vt:lpstr>Helvetica Neue</vt:lpstr>
      <vt:lpstr>Helvetica Neue Medium</vt:lpstr>
      <vt:lpstr>21_BasicWhite</vt:lpstr>
      <vt:lpstr>Bellabeat </vt:lpstr>
      <vt:lpstr>Introduction</vt:lpstr>
      <vt:lpstr>Case summary</vt:lpstr>
      <vt:lpstr>Case summary</vt:lpstr>
      <vt:lpstr>Analytics</vt:lpstr>
      <vt:lpstr>Comments</vt:lpstr>
      <vt:lpstr>Analytics</vt:lpstr>
      <vt:lpstr>Analytics</vt:lpstr>
      <vt:lpstr>Analytics</vt:lpstr>
      <vt:lpstr>Analytics</vt:lpstr>
      <vt:lpstr>Analytics</vt:lpstr>
      <vt:lpstr>Analytics</vt:lpstr>
      <vt:lpstr>Analytics</vt:lpstr>
      <vt:lpstr>Analytics</vt:lpstr>
      <vt:lpstr>Comments</vt:lpstr>
      <vt:lpstr>Comments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Bellabeat </dc:title>
  <cp:lastModifiedBy>Mason Phung</cp:lastModifiedBy>
  <cp:revision>9</cp:revision>
  <dcterms:modified xsi:type="dcterms:W3CDTF">2023-09-06T09:40:42Z</dcterms:modified>
</cp:coreProperties>
</file>